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57" r:id="rId5"/>
    <p:sldId id="334" r:id="rId6"/>
    <p:sldId id="335" r:id="rId7"/>
    <p:sldId id="412" r:id="rId8"/>
    <p:sldId id="421" r:id="rId9"/>
    <p:sldId id="413" r:id="rId10"/>
    <p:sldId id="414" r:id="rId11"/>
    <p:sldId id="415" r:id="rId12"/>
    <p:sldId id="416" r:id="rId13"/>
    <p:sldId id="417" r:id="rId14"/>
    <p:sldId id="346" r:id="rId15"/>
    <p:sldId id="390" r:id="rId16"/>
    <p:sldId id="353" r:id="rId17"/>
    <p:sldId id="345" r:id="rId18"/>
    <p:sldId id="400" r:id="rId19"/>
    <p:sldId id="397" r:id="rId20"/>
    <p:sldId id="393" r:id="rId21"/>
    <p:sldId id="418" r:id="rId22"/>
    <p:sldId id="419" r:id="rId23"/>
    <p:sldId id="420" r:id="rId24"/>
    <p:sldId id="384" r:id="rId25"/>
    <p:sldId id="385" r:id="rId26"/>
    <p:sldId id="401" r:id="rId27"/>
    <p:sldId id="410" r:id="rId28"/>
    <p:sldId id="386" r:id="rId29"/>
    <p:sldId id="402" r:id="rId30"/>
    <p:sldId id="403" r:id="rId31"/>
    <p:sldId id="404" r:id="rId32"/>
    <p:sldId id="405" r:id="rId33"/>
    <p:sldId id="406" r:id="rId34"/>
    <p:sldId id="407" r:id="rId35"/>
    <p:sldId id="355" r:id="rId36"/>
    <p:sldId id="357" r:id="rId37"/>
    <p:sldId id="369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9A8"/>
    <a:srgbClr val="3D3D3D"/>
    <a:srgbClr val="565656"/>
    <a:srgbClr val="07283F"/>
    <a:srgbClr val="A3A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88544" autoAdjust="0"/>
  </p:normalViewPr>
  <p:slideViewPr>
    <p:cSldViewPr>
      <p:cViewPr>
        <p:scale>
          <a:sx n="75" d="100"/>
          <a:sy n="75" d="100"/>
        </p:scale>
        <p:origin x="-13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70DE-73C0-4612-B942-BFD69132DB57}" type="datetimeFigureOut">
              <a:rPr lang="de-AT" smtClean="0"/>
              <a:pPr/>
              <a:t>24.05.2017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3D5D5-CC16-4966-834E-41DEFA45DD8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069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rivat\Downloads\datascience-service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36712"/>
            <a:ext cx="5388645" cy="2085068"/>
          </a:xfrm>
          <a:prstGeom prst="rect">
            <a:avLst/>
          </a:prstGeom>
          <a:noFill/>
        </p:spPr>
      </p:pic>
      <p:sp>
        <p:nvSpPr>
          <p:cNvPr id="25" name="Titel 24"/>
          <p:cNvSpPr>
            <a:spLocks noGrp="1"/>
          </p:cNvSpPr>
          <p:nvPr>
            <p:ph type="title" hasCustomPrompt="1"/>
          </p:nvPr>
        </p:nvSpPr>
        <p:spPr>
          <a:xfrm>
            <a:off x="457200" y="3573016"/>
            <a:ext cx="8229600" cy="562074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D69A8"/>
                </a:solidFill>
              </a:defRPr>
            </a:lvl1pPr>
          </a:lstStyle>
          <a:p>
            <a:r>
              <a:rPr lang="de-DE" dirty="0" smtClean="0"/>
              <a:t>Titel der Präsentation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E0EE-C79B-475A-BA3F-62103EB2964F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00E0-1051-43F5-81E6-442DC3A0DE6B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datascience-service_logo_wide_A4_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167685"/>
            <a:ext cx="8916254" cy="684000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565656"/>
                </a:solidFill>
              </a:defRPr>
            </a:lvl1pPr>
            <a:lvl2pPr>
              <a:defRPr sz="2400">
                <a:solidFill>
                  <a:srgbClr val="565656"/>
                </a:solidFill>
              </a:defRPr>
            </a:lvl2pPr>
            <a:lvl3pPr>
              <a:defRPr>
                <a:solidFill>
                  <a:srgbClr val="565656"/>
                </a:solidFill>
              </a:defRPr>
            </a:lvl3pPr>
            <a:lvl4pPr>
              <a:defRPr>
                <a:solidFill>
                  <a:srgbClr val="565656"/>
                </a:solidFill>
              </a:defRPr>
            </a:lvl4pPr>
            <a:lvl5pPr>
              <a:defRPr>
                <a:solidFill>
                  <a:srgbClr val="565656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5682"/>
            <a:ext cx="8229600" cy="562074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D69A8"/>
                </a:solidFill>
              </a:defRPr>
            </a:lvl1pPr>
          </a:lstStyle>
          <a:p>
            <a:r>
              <a:rPr lang="de-DE" dirty="0" smtClean="0"/>
              <a:t>Folientitel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52552"/>
            <a:ext cx="2133600" cy="504056"/>
          </a:xfrm>
        </p:spPr>
        <p:txBody>
          <a:bodyPr/>
          <a:lstStyle>
            <a:lvl1pPr>
              <a:defRPr>
                <a:solidFill>
                  <a:srgbClr val="A3A5A4"/>
                </a:solidFill>
              </a:defRPr>
            </a:lvl1pPr>
          </a:lstStyle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53200"/>
            <a:ext cx="2133600" cy="504056"/>
          </a:xfrm>
        </p:spPr>
        <p:txBody>
          <a:bodyPr/>
          <a:lstStyle>
            <a:lvl1pPr>
              <a:defRPr>
                <a:solidFill>
                  <a:srgbClr val="A3A5A4"/>
                </a:solidFill>
              </a:defRPr>
            </a:lvl1pPr>
          </a:lstStyle>
          <a:p>
            <a:fld id="{8BD9EBF8-DB07-4AEC-9441-BA28BA236686}" type="slidenum">
              <a:rPr lang="de-AT" smtClean="0"/>
              <a:pPr/>
              <a:t>‹Nr.›</a:t>
            </a:fld>
            <a:endParaRPr lang="de-AT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24171" y="836712"/>
            <a:ext cx="8881200" cy="0"/>
          </a:xfrm>
          <a:prstGeom prst="line">
            <a:avLst/>
          </a:prstGeom>
          <a:ln w="12700" cap="rnd">
            <a:solidFill>
              <a:srgbClr val="A3A5A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FD2-40F8-4424-A642-BD7FB5AF7709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810A-122D-4D53-800E-6BBFD35829AC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DCA3-C073-4FC3-8205-8B752C9EADD9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20D9-9C1B-4277-BB52-846DC2EDDA4B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3AC1-B220-4042-89CD-7FE3BED1B9FC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C914-C282-4E8D-8303-3D38E13D0C64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8BBF-5709-4F67-9D8C-7D08C8A6348D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FC77A-CBA7-405E-B0AA-B0E39CAC570B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9EBF8-DB07-4AEC-9441-BA28BA23668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image" Target="../media/image8.pn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3284984"/>
            <a:ext cx="8229600" cy="562074"/>
          </a:xfrm>
        </p:spPr>
        <p:txBody>
          <a:bodyPr>
            <a:noAutofit/>
          </a:bodyPr>
          <a:lstStyle/>
          <a:p>
            <a:r>
              <a:rPr lang="de-AT" sz="2400" dirty="0" smtClean="0"/>
              <a:t>Data </a:t>
            </a:r>
            <a:r>
              <a:rPr lang="de-AT" sz="2400" dirty="0" err="1" smtClean="0"/>
              <a:t>driven</a:t>
            </a:r>
            <a:r>
              <a:rPr lang="de-AT" sz="2400" dirty="0" smtClean="0"/>
              <a:t> </a:t>
            </a:r>
            <a:r>
              <a:rPr lang="de-AT" sz="2400" dirty="0" err="1" smtClean="0"/>
              <a:t>enhancement</a:t>
            </a:r>
            <a:r>
              <a:rPr lang="de-AT" sz="2400" dirty="0" smtClean="0"/>
              <a:t> of real </a:t>
            </a:r>
            <a:r>
              <a:rPr lang="de-AT" sz="2400" dirty="0" err="1" smtClean="0"/>
              <a:t>estate</a:t>
            </a:r>
            <a:r>
              <a:rPr lang="de-AT" sz="2400" dirty="0" smtClean="0"/>
              <a:t> </a:t>
            </a:r>
            <a:r>
              <a:rPr lang="de-AT" sz="2400" dirty="0" err="1" smtClean="0"/>
              <a:t>appraisal</a:t>
            </a:r>
            <a:r>
              <a:rPr lang="de-AT" sz="2400" dirty="0" smtClean="0"/>
              <a:t> </a:t>
            </a:r>
            <a:r>
              <a:rPr lang="de-AT" sz="2400" dirty="0" err="1" smtClean="0"/>
              <a:t>methods</a:t>
            </a:r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2400" dirty="0" smtClean="0">
                <a:solidFill>
                  <a:srgbClr val="565656"/>
                </a:solidFill>
                <a:latin typeface="+mn-lt"/>
                <a:ea typeface="+mn-ea"/>
                <a:cs typeface="+mn-cs"/>
              </a:rPr>
              <a:t>24th ERES </a:t>
            </a:r>
            <a:r>
              <a:rPr lang="de-AT" sz="2400" dirty="0" err="1" smtClean="0">
                <a:solidFill>
                  <a:srgbClr val="565656"/>
                </a:solidFill>
                <a:latin typeface="+mn-lt"/>
                <a:ea typeface="+mn-ea"/>
                <a:cs typeface="+mn-cs"/>
              </a:rPr>
              <a:t>Congress</a:t>
            </a:r>
            <a:r>
              <a:rPr lang="de-AT" sz="2400" dirty="0" smtClean="0">
                <a:solidFill>
                  <a:srgbClr val="565656"/>
                </a:solidFill>
                <a:latin typeface="+mn-lt"/>
                <a:ea typeface="+mn-ea"/>
                <a:cs typeface="+mn-cs"/>
              </a:rPr>
              <a:t/>
            </a:r>
            <a:br>
              <a:rPr lang="de-AT" sz="2400" dirty="0" smtClean="0">
                <a:solidFill>
                  <a:srgbClr val="565656"/>
                </a:solidFill>
                <a:latin typeface="+mn-lt"/>
                <a:ea typeface="+mn-ea"/>
                <a:cs typeface="+mn-cs"/>
              </a:rPr>
            </a:br>
            <a:r>
              <a:rPr lang="de-AT" sz="2000" b="0" dirty="0" smtClean="0">
                <a:solidFill>
                  <a:srgbClr val="565656"/>
                </a:solidFill>
                <a:latin typeface="+mn-lt"/>
                <a:ea typeface="+mn-ea"/>
                <a:cs typeface="+mn-cs"/>
              </a:rPr>
              <a:t>Delft, 28 June – 1 </a:t>
            </a:r>
            <a:r>
              <a:rPr lang="de-AT" sz="2000" b="0" dirty="0" err="1" smtClean="0">
                <a:solidFill>
                  <a:srgbClr val="565656"/>
                </a:solidFill>
                <a:latin typeface="+mn-lt"/>
                <a:ea typeface="+mn-ea"/>
                <a:cs typeface="+mn-cs"/>
              </a:rPr>
              <a:t>July</a:t>
            </a:r>
            <a:r>
              <a:rPr lang="de-AT" sz="2000" b="0" smtClean="0">
                <a:solidFill>
                  <a:srgbClr val="565656"/>
                </a:solidFill>
                <a:latin typeface="+mn-lt"/>
                <a:ea typeface="+mn-ea"/>
                <a:cs typeface="+mn-cs"/>
              </a:rPr>
              <a:t> 2017</a:t>
            </a:r>
            <a:endParaRPr lang="de-AT" sz="2400" dirty="0" smtClean="0">
              <a:solidFill>
                <a:srgbClr val="56565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Untertitel 2"/>
          <p:cNvSpPr txBox="1">
            <a:spLocks/>
          </p:cNvSpPr>
          <p:nvPr/>
        </p:nvSpPr>
        <p:spPr>
          <a:xfrm>
            <a:off x="0" y="4581128"/>
            <a:ext cx="9144000" cy="12241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algn="ctr">
              <a:buNone/>
              <a:defRPr lang="de-AT" sz="2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>
              <a:spcBef>
                <a:spcPct val="20000"/>
              </a:spcBef>
              <a:defRPr/>
            </a:pPr>
            <a:r>
              <a:rPr lang="de-AT" sz="2000" dirty="0">
                <a:solidFill>
                  <a:srgbClr val="565656"/>
                </a:solidFill>
              </a:rPr>
              <a:t>Wolfgang A. </a:t>
            </a:r>
            <a:r>
              <a:rPr lang="de-AT" sz="2000" dirty="0" err="1" smtClean="0">
                <a:solidFill>
                  <a:srgbClr val="565656"/>
                </a:solidFill>
              </a:rPr>
              <a:t>Brunauer</a:t>
            </a:r>
            <a:r>
              <a:rPr lang="de-AT" sz="2000" dirty="0" smtClean="0">
                <a:solidFill>
                  <a:srgbClr val="565656"/>
                </a:solidFill>
              </a:rPr>
              <a:t>*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AT" sz="2000" b="1" dirty="0" smtClean="0">
                <a:solidFill>
                  <a:srgbClr val="565656"/>
                </a:solidFill>
              </a:rPr>
              <a:t>Wolfgang </a:t>
            </a:r>
            <a:r>
              <a:rPr lang="de-AT" sz="2000" b="1" dirty="0" err="1" smtClean="0">
                <a:solidFill>
                  <a:srgbClr val="565656"/>
                </a:solidFill>
              </a:rPr>
              <a:t>Feilmayr</a:t>
            </a:r>
            <a:r>
              <a:rPr lang="de-AT" sz="2000" b="1" dirty="0" smtClean="0">
                <a:solidFill>
                  <a:srgbClr val="565656"/>
                </a:solidFill>
              </a:rPr>
              <a:t>**</a:t>
            </a:r>
            <a:endParaRPr lang="de-AT" sz="2000" dirty="0" smtClean="0">
              <a:solidFill>
                <a:srgbClr val="565656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AT" sz="2000" dirty="0" smtClean="0">
                <a:solidFill>
                  <a:srgbClr val="565656"/>
                </a:solidFill>
              </a:rPr>
              <a:t>Ronald </a:t>
            </a:r>
            <a:r>
              <a:rPr lang="de-AT" sz="2000" dirty="0">
                <a:solidFill>
                  <a:srgbClr val="565656"/>
                </a:solidFill>
              </a:rPr>
              <a:t>S. </a:t>
            </a:r>
            <a:r>
              <a:rPr lang="de-AT" sz="2000" dirty="0" err="1" smtClean="0">
                <a:solidFill>
                  <a:srgbClr val="565656"/>
                </a:solidFill>
              </a:rPr>
              <a:t>Weberndorfer</a:t>
            </a:r>
            <a:r>
              <a:rPr lang="de-AT" sz="2000" dirty="0" smtClean="0">
                <a:solidFill>
                  <a:srgbClr val="565656"/>
                </a:solidFill>
              </a:rPr>
              <a:t>*</a:t>
            </a:r>
            <a:endParaRPr lang="de-AT" sz="2000" dirty="0">
              <a:solidFill>
                <a:srgbClr val="565656"/>
              </a:solidFill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0" y="6021288"/>
            <a:ext cx="4572000" cy="8367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algn="ctr">
              <a:buNone/>
              <a:defRPr lang="de-AT" sz="2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l">
              <a:spcBef>
                <a:spcPct val="20000"/>
              </a:spcBef>
              <a:defRPr/>
            </a:pPr>
            <a:r>
              <a:rPr lang="de-AT" sz="1600" b="1" dirty="0" smtClean="0">
                <a:solidFill>
                  <a:srgbClr val="565656"/>
                </a:solidFill>
              </a:rPr>
              <a:t>* </a:t>
            </a:r>
            <a:r>
              <a:rPr lang="de-AT" sz="1600" b="1" dirty="0" err="1" smtClean="0">
                <a:solidFill>
                  <a:srgbClr val="565656"/>
                </a:solidFill>
              </a:rPr>
              <a:t>DataScience</a:t>
            </a:r>
            <a:r>
              <a:rPr lang="de-AT" sz="1600" b="1" dirty="0" smtClean="0">
                <a:solidFill>
                  <a:srgbClr val="565656"/>
                </a:solidFill>
              </a:rPr>
              <a:t>  </a:t>
            </a:r>
            <a:r>
              <a:rPr lang="de-AT" sz="1600" b="1" dirty="0">
                <a:solidFill>
                  <a:srgbClr val="565656"/>
                </a:solidFill>
              </a:rPr>
              <a:t>Service GmbH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AT" sz="1600" dirty="0" smtClean="0">
                <a:solidFill>
                  <a:srgbClr val="565656"/>
                </a:solidFill>
              </a:rPr>
              <a:t>   www.datascience-service.at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4572000" y="6021288"/>
            <a:ext cx="4572000" cy="8367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algn="ctr">
              <a:buNone/>
              <a:defRPr lang="de-AT" sz="2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r">
              <a:spcBef>
                <a:spcPct val="20000"/>
              </a:spcBef>
              <a:defRPr/>
            </a:pPr>
            <a:r>
              <a:rPr lang="de-AT" sz="1600" b="1" dirty="0" smtClean="0">
                <a:solidFill>
                  <a:srgbClr val="565656"/>
                </a:solidFill>
              </a:rPr>
              <a:t>**</a:t>
            </a:r>
            <a:r>
              <a:rPr lang="en-US" sz="1600" b="1" dirty="0" smtClean="0">
                <a:solidFill>
                  <a:srgbClr val="565656"/>
                </a:solidFill>
              </a:rPr>
              <a:t>Department</a:t>
            </a:r>
            <a:r>
              <a:rPr lang="en-US" sz="1600" b="1" dirty="0">
                <a:solidFill>
                  <a:srgbClr val="565656"/>
                </a:solidFill>
              </a:rPr>
              <a:t> of Spatial </a:t>
            </a:r>
            <a:r>
              <a:rPr lang="en-US" sz="1600" b="1" dirty="0" smtClean="0">
                <a:solidFill>
                  <a:srgbClr val="565656"/>
                </a:solidFill>
              </a:rPr>
              <a:t>Planning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565656"/>
                </a:solidFill>
              </a:rPr>
              <a:t>Vienna </a:t>
            </a:r>
            <a:r>
              <a:rPr lang="en-US" sz="1600" dirty="0">
                <a:solidFill>
                  <a:srgbClr val="565656"/>
                </a:solidFill>
              </a:rPr>
              <a:t>University of Technology</a:t>
            </a:r>
            <a:endParaRPr lang="de-AT" sz="1600" dirty="0" smtClean="0">
              <a:solidFill>
                <a:srgbClr val="5656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836712"/>
            <a:ext cx="7355160" cy="2088231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de-AT" b="1" dirty="0" err="1" smtClean="0"/>
              <a:t>Location</a:t>
            </a:r>
            <a:r>
              <a:rPr lang="de-AT" b="1" dirty="0" smtClean="0"/>
              <a:t> </a:t>
            </a:r>
            <a:r>
              <a:rPr lang="de-AT" b="1" dirty="0" err="1" smtClean="0"/>
              <a:t>effects</a:t>
            </a:r>
            <a:endParaRPr lang="de-AT" b="1" dirty="0" smtClean="0"/>
          </a:p>
          <a:p>
            <a:pPr lvl="1"/>
            <a:r>
              <a:rPr lang="de-AT" sz="2000" b="1" dirty="0" err="1" smtClean="0"/>
              <a:t>Observed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spatial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heterogeneity</a:t>
            </a:r>
            <a:r>
              <a:rPr lang="de-AT" sz="2000" b="1" dirty="0" smtClean="0"/>
              <a:t> </a:t>
            </a:r>
            <a:br>
              <a:rPr lang="de-AT" sz="2000" b="1" dirty="0" smtClean="0"/>
            </a:br>
            <a:r>
              <a:rPr lang="de-AT" sz="2000" dirty="0" smtClean="0"/>
              <a:t>(</a:t>
            </a:r>
            <a:r>
              <a:rPr lang="de-AT" sz="2000" dirty="0" err="1" smtClean="0"/>
              <a:t>Location</a:t>
            </a:r>
            <a:r>
              <a:rPr lang="de-AT" sz="2000" dirty="0" smtClean="0"/>
              <a:t> variable </a:t>
            </a:r>
            <a:r>
              <a:rPr lang="de-AT" sz="2000" dirty="0" err="1" smtClean="0"/>
              <a:t>effect</a:t>
            </a:r>
            <a:r>
              <a:rPr lang="de-AT" sz="2000" dirty="0" smtClean="0"/>
              <a:t>)</a:t>
            </a:r>
          </a:p>
          <a:p>
            <a:pPr lvl="1"/>
            <a:endParaRPr lang="de-AT" sz="300" dirty="0" smtClean="0"/>
          </a:p>
          <a:p>
            <a:pPr lvl="1"/>
            <a:r>
              <a:rPr lang="de-AT" sz="2000" b="1" dirty="0" err="1" smtClean="0"/>
              <a:t>Unobserved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spatial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heterogeneity</a:t>
            </a:r>
            <a:r>
              <a:rPr lang="de-AT" sz="2000" b="1" dirty="0" smtClean="0"/>
              <a:t> </a:t>
            </a:r>
            <a:br>
              <a:rPr lang="de-AT" sz="2000" b="1" dirty="0" smtClean="0"/>
            </a:br>
            <a:r>
              <a:rPr lang="de-AT" sz="2000" dirty="0" smtClean="0"/>
              <a:t>(</a:t>
            </a:r>
            <a:r>
              <a:rPr lang="de-AT" sz="2000" dirty="0" err="1" smtClean="0"/>
              <a:t>Hierarchical</a:t>
            </a:r>
            <a:r>
              <a:rPr lang="de-AT" sz="2000" dirty="0" smtClean="0"/>
              <a:t> Cluster </a:t>
            </a:r>
            <a:r>
              <a:rPr lang="de-AT" sz="2000" dirty="0" err="1" smtClean="0"/>
              <a:t>effect</a:t>
            </a:r>
            <a:r>
              <a:rPr lang="de-AT" sz="2000" dirty="0" smtClean="0"/>
              <a:t>)</a:t>
            </a:r>
            <a:endParaRPr lang="de-AT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Statistical </a:t>
            </a:r>
            <a:r>
              <a:rPr lang="de-AT" dirty="0" err="1" smtClean="0"/>
              <a:t>quality</a:t>
            </a:r>
            <a:r>
              <a:rPr lang="de-AT" dirty="0" smtClean="0"/>
              <a:t> </a:t>
            </a:r>
            <a:r>
              <a:rPr lang="de-AT" dirty="0" err="1" smtClean="0"/>
              <a:t>adjustment</a:t>
            </a:r>
            <a:endParaRPr lang="de-AT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10</a:t>
            </a:fld>
            <a:endParaRPr lang="de-AT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 t="8336" r="13601"/>
          <a:stretch>
            <a:fillRect/>
          </a:stretch>
        </p:blipFill>
        <p:spPr bwMode="auto">
          <a:xfrm>
            <a:off x="395536" y="2925328"/>
            <a:ext cx="4228047" cy="331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 cstate="print"/>
          <a:srcRect t="4167" r="12906"/>
          <a:stretch>
            <a:fillRect/>
          </a:stretch>
        </p:blipFill>
        <p:spPr bwMode="auto">
          <a:xfrm>
            <a:off x="4716016" y="2925328"/>
            <a:ext cx="4248472" cy="331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l="87924" t="47334" r="8002" b="47164"/>
          <a:stretch>
            <a:fillRect/>
          </a:stretch>
        </p:blipFill>
        <p:spPr bwMode="auto">
          <a:xfrm>
            <a:off x="683568" y="1343776"/>
            <a:ext cx="565778" cy="54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87924" t="52901" r="8002" b="41688"/>
          <a:stretch>
            <a:fillRect/>
          </a:stretch>
        </p:blipFill>
        <p:spPr bwMode="auto">
          <a:xfrm>
            <a:off x="683568" y="2104496"/>
            <a:ext cx="565778" cy="53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Inhaltsplatzhalter 1"/>
          <p:cNvSpPr txBox="1">
            <a:spLocks/>
          </p:cNvSpPr>
          <p:nvPr/>
        </p:nvSpPr>
        <p:spPr>
          <a:xfrm>
            <a:off x="529208" y="2637296"/>
            <a:ext cx="73551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A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Family </a:t>
            </a:r>
            <a:r>
              <a:rPr kumimoji="0" lang="de-AT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</a:t>
            </a:r>
            <a:r>
              <a:rPr kumimoji="0" lang="de-A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		</a:t>
            </a:r>
            <a:r>
              <a:rPr lang="de-AT" sz="2000" b="1" noProof="0" dirty="0" smtClean="0">
                <a:solidFill>
                  <a:srgbClr val="565656"/>
                </a:solidFill>
              </a:rPr>
              <a:t>           </a:t>
            </a:r>
            <a:r>
              <a:rPr kumimoji="0" lang="de-AT" sz="2000" b="1" i="0" u="none" strike="noStrike" kern="1200" cap="none" spc="0" normalizeH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Apartment:</a:t>
            </a:r>
            <a:endParaRPr kumimoji="0" lang="de-AT" sz="2000" b="1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980729"/>
            <a:ext cx="6408712" cy="1152128"/>
          </a:xfrm>
        </p:spPr>
        <p:txBody>
          <a:bodyPr>
            <a:normAutofit/>
          </a:bodyPr>
          <a:lstStyle/>
          <a:p>
            <a:r>
              <a:rPr lang="en-US" b="1" dirty="0" smtClean="0"/>
              <a:t>Example: Apartment in Salzburg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35682"/>
            <a:ext cx="8363272" cy="562074"/>
          </a:xfrm>
        </p:spPr>
        <p:txBody>
          <a:bodyPr>
            <a:normAutofit/>
          </a:bodyPr>
          <a:lstStyle/>
          <a:p>
            <a:r>
              <a:rPr lang="de-AT" dirty="0" smtClean="0"/>
              <a:t>Statistical </a:t>
            </a:r>
            <a:r>
              <a:rPr lang="de-AT" dirty="0" err="1" smtClean="0"/>
              <a:t>quality</a:t>
            </a:r>
            <a:r>
              <a:rPr lang="de-AT" dirty="0" smtClean="0"/>
              <a:t> </a:t>
            </a:r>
            <a:r>
              <a:rPr lang="de-AT" dirty="0" err="1" smtClean="0"/>
              <a:t>adjustment</a:t>
            </a:r>
            <a:endParaRPr lang="de-AT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11</a:t>
            </a:fld>
            <a:endParaRPr lang="de-AT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251519" y="2075656"/>
          <a:ext cx="8568952" cy="401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/>
                <a:gridCol w="1728192"/>
                <a:gridCol w="1944216"/>
                <a:gridCol w="2088232"/>
                <a:gridCol w="2088231"/>
              </a:tblGrid>
              <a:tr h="360040">
                <a:tc>
                  <a:txBody>
                    <a:bodyPr/>
                    <a:lstStyle/>
                    <a:p>
                      <a:endParaRPr lang="de-AT" sz="1700" b="1" kern="1200" noProof="0" dirty="0" smtClean="0">
                        <a:solidFill>
                          <a:srgbClr val="0D69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700" b="1" kern="1200" noProof="0" dirty="0" smtClean="0">
                        <a:solidFill>
                          <a:srgbClr val="0D69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b="1" kern="1200" noProof="0" dirty="0" err="1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Comparable</a:t>
                      </a:r>
                      <a:endParaRPr lang="de-AT" sz="1700" b="1" kern="1200" noProof="0" dirty="0" smtClean="0">
                        <a:solidFill>
                          <a:srgbClr val="0D69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b="1" kern="1200" noProof="0" dirty="0" err="1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Correction</a:t>
                      </a:r>
                      <a:r>
                        <a:rPr lang="de-AT" sz="1700" b="1" kern="1200" baseline="0" noProof="0" dirty="0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700" b="1" kern="1200" baseline="0" noProof="0" dirty="0" err="1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factor</a:t>
                      </a:r>
                      <a:endParaRPr lang="de-AT" sz="1700" b="1" kern="1200" noProof="0" dirty="0" smtClean="0">
                        <a:solidFill>
                          <a:srgbClr val="0D69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b="1" kern="1200" noProof="0" dirty="0" err="1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Valuation</a:t>
                      </a:r>
                      <a:endParaRPr lang="de-AT" sz="1700" b="1" kern="1200" noProof="0" dirty="0" smtClean="0">
                        <a:solidFill>
                          <a:srgbClr val="0D69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560351">
                <a:tc>
                  <a:txBody>
                    <a:bodyPr/>
                    <a:lstStyle/>
                    <a:p>
                      <a:endParaRPr lang="de-AT" sz="1700" b="0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1700" b="0" kern="1200" baseline="0" noProof="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  <a:endParaRPr lang="de-AT" sz="1700" b="0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de-AT" sz="1700" noProof="0" dirty="0" smtClean="0">
                          <a:solidFill>
                            <a:srgbClr val="565656"/>
                          </a:solidFill>
                        </a:rPr>
                        <a:t>Alpenstraße 8 , </a:t>
                      </a:r>
                    </a:p>
                    <a:p>
                      <a:pPr marL="0" indent="0"/>
                      <a:r>
                        <a:rPr lang="de-AT" sz="1700" noProof="0" dirty="0" smtClean="0">
                          <a:solidFill>
                            <a:srgbClr val="565656"/>
                          </a:solidFill>
                        </a:rPr>
                        <a:t>5020 Salzburg</a:t>
                      </a:r>
                      <a:endParaRPr lang="de-AT" sz="1700" b="1" kern="120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Char char="-"/>
                      </a:pPr>
                      <a:r>
                        <a:rPr lang="de-AT" sz="1700" b="1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1,1 %</a:t>
                      </a:r>
                    </a:p>
                    <a:p>
                      <a:pPr marL="0" indent="0" algn="ctr">
                        <a:buFontTx/>
                        <a:buChar char="-"/>
                      </a:pPr>
                      <a:endParaRPr lang="de-AT" sz="1700" b="1" kern="120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b="0" kern="1200" noProof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Alpenstraße 20, 5020 Salzburg</a:t>
                      </a:r>
                    </a:p>
                  </a:txBody>
                  <a:tcPr anchor="ctr"/>
                </a:tc>
              </a:tr>
              <a:tr h="306859">
                <a:tc>
                  <a:txBody>
                    <a:bodyPr/>
                    <a:lstStyle/>
                    <a:p>
                      <a:endParaRPr lang="de-AT" sz="1700" b="0" kern="1200" baseline="0" noProof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700" b="0" kern="1200" baseline="0" noProof="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r>
                        <a:rPr lang="de-AT" sz="1700" b="0" kern="1200" baseline="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b="0" kern="1200" baseline="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b="1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- 26,0 %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6213" indent="-176213"/>
                      <a:r>
                        <a:rPr lang="de-AT" sz="1700" b="0" kern="120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</a:p>
                  </a:txBody>
                  <a:tcPr/>
                </a:tc>
              </a:tr>
              <a:tr h="306859">
                <a:tc>
                  <a:txBody>
                    <a:bodyPr/>
                    <a:lstStyle/>
                    <a:p>
                      <a:endParaRPr lang="de-AT" sz="1700" b="0" kern="1200" baseline="0" noProof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700" b="0" kern="1200" baseline="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b="0" kern="1200" baseline="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57 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b="1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- 3,1 %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6213" indent="-176213"/>
                      <a:r>
                        <a:rPr lang="de-AT" sz="1700" b="0" kern="1200" noProof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80 m²</a:t>
                      </a:r>
                    </a:p>
                  </a:txBody>
                  <a:tcPr/>
                </a:tc>
              </a:tr>
              <a:tr h="306859">
                <a:tc>
                  <a:txBody>
                    <a:bodyPr/>
                    <a:lstStyle/>
                    <a:p>
                      <a:endParaRPr lang="de-AT" sz="1700" b="0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700" b="0" kern="1200" baseline="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  <a:p>
                      <a:endParaRPr lang="de-AT" sz="1700" b="0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b="0" kern="1200" baseline="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Februar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b="1" kern="1200" baseline="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+ 3,8 %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1" kern="1200" baseline="0" noProof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6213" indent="-176213"/>
                      <a:r>
                        <a:rPr lang="de-AT" sz="1700" b="0" kern="1200" baseline="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Juli 2016</a:t>
                      </a:r>
                      <a:endParaRPr lang="de-AT" sz="1700" b="0" kern="120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6859">
                <a:tc>
                  <a:txBody>
                    <a:bodyPr/>
                    <a:lstStyle/>
                    <a:p>
                      <a:endParaRPr lang="de-AT" sz="1700" b="0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700" b="0" kern="1200" baseline="0" noProof="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Misc</a:t>
                      </a:r>
                      <a:r>
                        <a:rPr lang="de-AT" sz="1700" b="0" kern="1200" baseline="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b="0" kern="120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EG, Garten,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b="0" kern="120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kein Stellplatz, Zentralheizung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b="1" kern="1200" baseline="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+ 4,4 %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1" kern="1200" baseline="0" noProof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1" kern="1200" baseline="0" noProof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b="0" kern="120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2. OG mit Aufzug,</a:t>
                      </a:r>
                    </a:p>
                    <a:p>
                      <a:pPr marL="0" indent="0"/>
                      <a:r>
                        <a:rPr lang="de-AT" sz="1700" b="0" kern="120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Stellplatz, Balkon, Zentralheizung, Parkett</a:t>
                      </a:r>
                    </a:p>
                  </a:txBody>
                  <a:tcPr/>
                </a:tc>
              </a:tr>
              <a:tr h="306859">
                <a:tc>
                  <a:txBody>
                    <a:bodyPr/>
                    <a:lstStyle/>
                    <a:p>
                      <a:pPr algn="r"/>
                      <a:endParaRPr lang="de-AT" sz="1700" b="1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700" b="1" i="1" kern="1200" baseline="0" noProof="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Comparison</a:t>
                      </a:r>
                      <a:r>
                        <a:rPr lang="de-AT" sz="1700" b="1" i="1" kern="1200" baseline="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700" b="1" i="1" kern="1200" baseline="0" noProof="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e-AT" sz="1700" b="1" kern="1200" baseline="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b="1" noProof="0" dirty="0" smtClean="0">
                          <a:solidFill>
                            <a:srgbClr val="565656"/>
                          </a:solidFill>
                        </a:rPr>
                        <a:t>6200 Euro /</a:t>
                      </a:r>
                      <a:r>
                        <a:rPr lang="de-AT" sz="1700" b="1" baseline="0" noProof="0" dirty="0" smtClean="0">
                          <a:solidFill>
                            <a:srgbClr val="565656"/>
                          </a:solidFill>
                        </a:rPr>
                        <a:t> m²</a:t>
                      </a:r>
                      <a:endParaRPr lang="de-AT" sz="1700" b="1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b="1" i="1" kern="1200" baseline="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Quality </a:t>
                      </a:r>
                      <a:r>
                        <a:rPr lang="de-AT" sz="1700" b="1" i="1" kern="1200" baseline="0" noProof="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adjusted</a:t>
                      </a:r>
                      <a:r>
                        <a:rPr lang="de-AT" sz="1700" b="1" kern="1200" baseline="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b="1" noProof="0" dirty="0" smtClean="0">
                          <a:solidFill>
                            <a:srgbClr val="565656"/>
                          </a:solidFill>
                        </a:rPr>
                        <a:t>4800 Euro /</a:t>
                      </a:r>
                      <a:r>
                        <a:rPr lang="de-AT" sz="1700" b="1" baseline="0" noProof="0" dirty="0" smtClean="0">
                          <a:solidFill>
                            <a:srgbClr val="565656"/>
                          </a:solidFill>
                        </a:rPr>
                        <a:t> m²</a:t>
                      </a:r>
                      <a:endParaRPr lang="de-AT" sz="1700" b="1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4" descr="Us Dollar, Home, Eigentum, Haus, Immobilien, G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392" y="836712"/>
            <a:ext cx="1077016" cy="1209753"/>
          </a:xfrm>
          <a:prstGeom prst="rect">
            <a:avLst/>
          </a:prstGeom>
          <a:noFill/>
        </p:spPr>
      </p:pic>
      <p:sp>
        <p:nvSpPr>
          <p:cNvPr id="16" name="Textfeld 15"/>
          <p:cNvSpPr txBox="1"/>
          <p:nvPr/>
        </p:nvSpPr>
        <p:spPr>
          <a:xfrm>
            <a:off x="7597982" y="1326386"/>
            <a:ext cx="28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 smtClean="0">
                <a:solidFill>
                  <a:schemeClr val="bg1"/>
                </a:solidFill>
              </a:rPr>
              <a:t>?</a:t>
            </a:r>
            <a:endParaRPr lang="de-AT" sz="40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D:\Downloads\tape-measure-145397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720080" cy="567063"/>
          </a:xfrm>
          <a:prstGeom prst="rect">
            <a:avLst/>
          </a:prstGeom>
          <a:noFill/>
        </p:spPr>
      </p:pic>
      <p:pic>
        <p:nvPicPr>
          <p:cNvPr id="22" name="Picture 6" descr="D:\Downloads\valuation-149889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501065"/>
            <a:ext cx="576064" cy="581975"/>
          </a:xfrm>
          <a:prstGeom prst="rect">
            <a:avLst/>
          </a:prstGeom>
          <a:noFill/>
        </p:spPr>
      </p:pic>
      <p:pic>
        <p:nvPicPr>
          <p:cNvPr id="23" name="Picture 1" descr="D:\Downloads\map-1272165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492896"/>
            <a:ext cx="886253" cy="504056"/>
          </a:xfrm>
          <a:prstGeom prst="rect">
            <a:avLst/>
          </a:prstGeom>
          <a:noFill/>
        </p:spPr>
      </p:pic>
      <p:pic>
        <p:nvPicPr>
          <p:cNvPr id="24" name="Picture 8" descr="D:\Downloads\engineer-296438_12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581128"/>
            <a:ext cx="543999" cy="720079"/>
          </a:xfrm>
          <a:prstGeom prst="rect">
            <a:avLst/>
          </a:prstGeom>
          <a:noFill/>
        </p:spPr>
      </p:pic>
      <p:pic>
        <p:nvPicPr>
          <p:cNvPr id="25" name="Picture 2" descr="D:\Downloads\woman-1455991_128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408" y="5191674"/>
            <a:ext cx="864096" cy="973630"/>
          </a:xfrm>
          <a:prstGeom prst="rect">
            <a:avLst/>
          </a:prstGeom>
          <a:noFill/>
        </p:spPr>
      </p:pic>
      <p:pic>
        <p:nvPicPr>
          <p:cNvPr id="144386" name="Picture 2" descr="C:\Users\privat\Downloads\drawing-pin-306788_128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1844824"/>
            <a:ext cx="360000" cy="568889"/>
          </a:xfrm>
          <a:prstGeom prst="rect">
            <a:avLst/>
          </a:prstGeom>
          <a:noFill/>
        </p:spPr>
      </p:pic>
      <p:pic>
        <p:nvPicPr>
          <p:cNvPr id="144387" name="Picture 3" descr="C:\Users\privat\Downloads\drawing-pin-306786_128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16416" y="1851999"/>
            <a:ext cx="360000" cy="568889"/>
          </a:xfrm>
          <a:prstGeom prst="rect">
            <a:avLst/>
          </a:prstGeom>
          <a:noFill/>
        </p:spPr>
      </p:pic>
      <p:pic>
        <p:nvPicPr>
          <p:cNvPr id="144389" name="Picture 5" descr="C:\Users\privat\Downloads\stock-149421_128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3861048"/>
            <a:ext cx="504056" cy="419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4320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AT" b="1" dirty="0" smtClean="0"/>
              <a:t>Variable </a:t>
            </a:r>
            <a:r>
              <a:rPr lang="de-AT" b="1" dirty="0" err="1" smtClean="0"/>
              <a:t>effects</a:t>
            </a:r>
            <a:r>
              <a:rPr lang="de-AT" b="1" dirty="0" smtClean="0"/>
              <a:t> </a:t>
            </a:r>
            <a:r>
              <a:rPr lang="de-AT" b="1" dirty="0" err="1" smtClean="0"/>
              <a:t>for</a:t>
            </a:r>
            <a:r>
              <a:rPr lang="de-AT" b="1" dirty="0" smtClean="0"/>
              <a:t> </a:t>
            </a:r>
            <a:r>
              <a:rPr lang="de-AT" b="1" dirty="0" err="1" smtClean="0"/>
              <a:t>example</a:t>
            </a:r>
            <a:r>
              <a:rPr lang="de-AT" b="1" dirty="0" smtClean="0"/>
              <a:t>: </a:t>
            </a:r>
          </a:p>
        </p:txBody>
      </p:sp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2" cstate="print"/>
          <a:srcRect l="11103" t="29499" r="16090" b="26936"/>
          <a:stretch>
            <a:fillRect/>
          </a:stretch>
        </p:blipFill>
        <p:spPr bwMode="auto">
          <a:xfrm>
            <a:off x="4674488" y="4036432"/>
            <a:ext cx="417434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12</a:t>
            </a:fld>
            <a:endParaRPr lang="de-AT"/>
          </a:p>
        </p:txBody>
      </p:sp>
      <p:grpSp>
        <p:nvGrpSpPr>
          <p:cNvPr id="62" name="Gruppieren 61"/>
          <p:cNvGrpSpPr/>
          <p:nvPr/>
        </p:nvGrpSpPr>
        <p:grpSpPr>
          <a:xfrm>
            <a:off x="4696759" y="1259488"/>
            <a:ext cx="4103393" cy="2448272"/>
            <a:chOff x="899592" y="1412776"/>
            <a:chExt cx="4103393" cy="2448272"/>
          </a:xfrm>
        </p:grpSpPr>
        <p:grpSp>
          <p:nvGrpSpPr>
            <p:cNvPr id="61" name="Gruppieren 60"/>
            <p:cNvGrpSpPr/>
            <p:nvPr/>
          </p:nvGrpSpPr>
          <p:grpSpPr>
            <a:xfrm>
              <a:off x="899592" y="1412776"/>
              <a:ext cx="4103393" cy="2448272"/>
              <a:chOff x="900655" y="1484784"/>
              <a:chExt cx="4103393" cy="2448272"/>
            </a:xfrm>
          </p:grpSpPr>
          <p:sp>
            <p:nvSpPr>
              <p:cNvPr id="40" name="Inhaltsplatzhalter 1"/>
              <p:cNvSpPr txBox="1">
                <a:spLocks/>
              </p:cNvSpPr>
              <p:nvPr/>
            </p:nvSpPr>
            <p:spPr>
              <a:xfrm>
                <a:off x="2195736" y="1586384"/>
                <a:ext cx="1944216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AT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D69A8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Age: - 26 %</a:t>
                </a:r>
                <a:endParaRPr kumimoji="0" lang="de-A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D69A8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45" name="Gruppieren 44"/>
              <p:cNvGrpSpPr/>
              <p:nvPr/>
            </p:nvGrpSpPr>
            <p:grpSpPr>
              <a:xfrm>
                <a:off x="900655" y="1484784"/>
                <a:ext cx="4103393" cy="2448272"/>
                <a:chOff x="1253183" y="1628800"/>
                <a:chExt cx="4103393" cy="2448272"/>
              </a:xfrm>
            </p:grpSpPr>
            <p:pic>
              <p:nvPicPr>
                <p:cNvPr id="17101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1103" t="10311" r="15093" b="36314"/>
                <a:stretch>
                  <a:fillRect/>
                </a:stretch>
              </p:blipFill>
              <p:spPr bwMode="auto">
                <a:xfrm>
                  <a:off x="1253183" y="1989072"/>
                  <a:ext cx="4103393" cy="208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2" descr="C:\Users\privat\Downloads\drawing-pin-306788_1280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1932387" y="1628800"/>
                  <a:ext cx="360080" cy="568889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3" descr="C:\Users\privat\Downloads\drawing-pin-306786_1280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2653236" y="2534460"/>
                  <a:ext cx="360080" cy="568889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46" name="Pfeil nach rechts 45"/>
            <p:cNvSpPr/>
            <p:nvPr/>
          </p:nvSpPr>
          <p:spPr>
            <a:xfrm rot="2938683">
              <a:off x="1798684" y="2251027"/>
              <a:ext cx="396000" cy="72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74" name="Gruppieren 73"/>
          <p:cNvGrpSpPr/>
          <p:nvPr/>
        </p:nvGrpSpPr>
        <p:grpSpPr>
          <a:xfrm>
            <a:off x="539552" y="3738240"/>
            <a:ext cx="4210647" cy="2449183"/>
            <a:chOff x="4716016" y="1330608"/>
            <a:chExt cx="4210647" cy="2449183"/>
          </a:xfrm>
        </p:grpSpPr>
        <p:grpSp>
          <p:nvGrpSpPr>
            <p:cNvPr id="72" name="Gruppieren 71"/>
            <p:cNvGrpSpPr/>
            <p:nvPr/>
          </p:nvGrpSpPr>
          <p:grpSpPr>
            <a:xfrm>
              <a:off x="4716016" y="1330608"/>
              <a:ext cx="4119568" cy="2376920"/>
              <a:chOff x="4716016" y="1411888"/>
              <a:chExt cx="4119568" cy="2376920"/>
            </a:xfrm>
          </p:grpSpPr>
          <p:pic>
            <p:nvPicPr>
              <p:cNvPr id="171011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1103" t="15108" r="16090" b="35238"/>
              <a:stretch>
                <a:fillRect/>
              </a:stretch>
            </p:blipFill>
            <p:spPr bwMode="auto">
              <a:xfrm>
                <a:off x="4716016" y="1700808"/>
                <a:ext cx="4119568" cy="208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2" descr="C:\Users\privat\Downloads\drawing-pin-306788_1280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6681014" y="2513678"/>
                <a:ext cx="360080" cy="568889"/>
              </a:xfrm>
              <a:prstGeom prst="rect">
                <a:avLst/>
              </a:prstGeom>
              <a:noFill/>
            </p:spPr>
          </p:pic>
          <p:pic>
            <p:nvPicPr>
              <p:cNvPr id="34" name="Picture 3" descr="C:\Users\privat\Downloads\drawing-pin-306786_1280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7092280" y="2708920"/>
                <a:ext cx="360080" cy="568889"/>
              </a:xfrm>
              <a:prstGeom prst="rect">
                <a:avLst/>
              </a:prstGeom>
              <a:noFill/>
            </p:spPr>
          </p:pic>
          <p:sp>
            <p:nvSpPr>
              <p:cNvPr id="41" name="Inhaltsplatzhalter 1"/>
              <p:cNvSpPr txBox="1">
                <a:spLocks/>
              </p:cNvSpPr>
              <p:nvPr/>
            </p:nvSpPr>
            <p:spPr>
              <a:xfrm>
                <a:off x="6228184" y="1411888"/>
                <a:ext cx="1944216" cy="432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AT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D69A8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Area: -3,1 %</a:t>
                </a:r>
                <a:endParaRPr kumimoji="0" lang="de-A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D69A8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Pfeil nach rechts 67"/>
              <p:cNvSpPr/>
              <p:nvPr/>
            </p:nvSpPr>
            <p:spPr>
              <a:xfrm rot="1525440">
                <a:off x="6837361" y="3011849"/>
                <a:ext cx="252000" cy="72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63" name="Textfeld 62"/>
            <p:cNvSpPr txBox="1"/>
            <p:nvPr/>
          </p:nvSpPr>
          <p:spPr>
            <a:xfrm>
              <a:off x="5652120" y="3489960"/>
              <a:ext cx="479201" cy="2560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AT" sz="900" b="1" dirty="0" smtClean="0">
                  <a:solidFill>
                    <a:srgbClr val="565656"/>
                  </a:solidFill>
                </a:rPr>
                <a:t>35</a:t>
              </a:r>
              <a:endParaRPr lang="de-AT" sz="900" b="1" dirty="0">
                <a:solidFill>
                  <a:srgbClr val="565656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6370922" y="3501228"/>
              <a:ext cx="479201" cy="2560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AT" sz="900" b="1" dirty="0" smtClean="0">
                  <a:solidFill>
                    <a:srgbClr val="565656"/>
                  </a:solidFill>
                </a:rPr>
                <a:t>55</a:t>
              </a:r>
              <a:endParaRPr lang="de-AT" sz="900" b="1" dirty="0">
                <a:solidFill>
                  <a:srgbClr val="565656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7089724" y="3501228"/>
              <a:ext cx="479201" cy="2560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AT" sz="900" b="1" dirty="0" smtClean="0">
                  <a:solidFill>
                    <a:srgbClr val="565656"/>
                  </a:solidFill>
                </a:rPr>
                <a:t>90</a:t>
              </a:r>
              <a:endParaRPr lang="de-AT" sz="900" b="1" dirty="0">
                <a:solidFill>
                  <a:srgbClr val="565656"/>
                </a:solidFill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7785989" y="3512497"/>
              <a:ext cx="479201" cy="2560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AT" sz="900" b="1" dirty="0" smtClean="0">
                  <a:solidFill>
                    <a:srgbClr val="565656"/>
                  </a:solidFill>
                </a:rPr>
                <a:t>150</a:t>
              </a:r>
              <a:endParaRPr lang="de-AT" sz="900" b="1" dirty="0">
                <a:solidFill>
                  <a:srgbClr val="565656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8447462" y="3523766"/>
              <a:ext cx="479201" cy="2560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AT" sz="900" b="1" dirty="0" smtClean="0">
                  <a:solidFill>
                    <a:srgbClr val="565656"/>
                  </a:solidFill>
                </a:rPr>
                <a:t>240</a:t>
              </a:r>
              <a:endParaRPr lang="de-AT" sz="900" b="1" dirty="0">
                <a:solidFill>
                  <a:srgbClr val="565656"/>
                </a:solidFill>
              </a:endParaRPr>
            </a:p>
          </p:txBody>
        </p:sp>
      </p:grpSp>
      <p:sp>
        <p:nvSpPr>
          <p:cNvPr id="69" name="Textfeld 68"/>
          <p:cNvSpPr txBox="1"/>
          <p:nvPr/>
        </p:nvSpPr>
        <p:spPr>
          <a:xfrm>
            <a:off x="5216253" y="5911388"/>
            <a:ext cx="385159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50" dirty="0" smtClean="0"/>
              <a:t>2013-04  2013-10  2014-05  2014-11  2015-06  2016-01  2016-07</a:t>
            </a:r>
            <a:endParaRPr lang="de-AT" sz="1050" b="1" dirty="0">
              <a:solidFill>
                <a:srgbClr val="565656"/>
              </a:solidFill>
            </a:endParaRPr>
          </a:p>
        </p:txBody>
      </p:sp>
      <p:pic>
        <p:nvPicPr>
          <p:cNvPr id="58" name="Picture 3" descr="C:\Users\privat\Downloads\drawing-pin-306786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102549" flipH="1">
            <a:off x="8304691" y="3657277"/>
            <a:ext cx="360080" cy="568889"/>
          </a:xfrm>
          <a:prstGeom prst="rect">
            <a:avLst/>
          </a:prstGeom>
          <a:noFill/>
        </p:spPr>
      </p:pic>
      <p:sp>
        <p:nvSpPr>
          <p:cNvPr id="70" name="Pfeil nach rechts 69"/>
          <p:cNvSpPr/>
          <p:nvPr/>
        </p:nvSpPr>
        <p:spPr>
          <a:xfrm rot="19509786">
            <a:off x="8229880" y="4227458"/>
            <a:ext cx="288000" cy="7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" name="Inhaltsplatzhalter 1"/>
          <p:cNvSpPr txBox="1">
            <a:spLocks/>
          </p:cNvSpPr>
          <p:nvPr/>
        </p:nvSpPr>
        <p:spPr>
          <a:xfrm>
            <a:off x="6037933" y="3746624"/>
            <a:ext cx="194421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69A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Trend: +3,8 %</a:t>
            </a:r>
            <a:endParaRPr kumimoji="0" lang="de-AT" sz="1800" b="0" i="0" u="none" strike="noStrike" kern="1200" cap="none" spc="0" normalizeH="0" baseline="0" noProof="0" dirty="0" smtClean="0">
              <a:ln>
                <a:noFill/>
              </a:ln>
              <a:solidFill>
                <a:srgbClr val="0D69A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5" name="Picture 2" descr="C:\Users\privat\Downloads\drawing-pin-306788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02549" flipH="1">
            <a:off x="7892963" y="3932164"/>
            <a:ext cx="360080" cy="568889"/>
          </a:xfrm>
          <a:prstGeom prst="rect">
            <a:avLst/>
          </a:prstGeom>
          <a:noFill/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7" cstate="print"/>
          <a:srcRect l="33956" t="47823" r="34741" b="9734"/>
          <a:stretch>
            <a:fillRect/>
          </a:stretch>
        </p:blipFill>
        <p:spPr bwMode="auto">
          <a:xfrm>
            <a:off x="1331640" y="1556791"/>
            <a:ext cx="2880320" cy="211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Inhaltsplatzhalter 1"/>
          <p:cNvSpPr txBox="1">
            <a:spLocks/>
          </p:cNvSpPr>
          <p:nvPr/>
        </p:nvSpPr>
        <p:spPr>
          <a:xfrm>
            <a:off x="1691680" y="1268760"/>
            <a:ext cx="194421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69A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de-A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69A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- 1,1 %</a:t>
            </a:r>
            <a:endParaRPr kumimoji="0" lang="de-AT" sz="1800" b="0" i="0" u="none" strike="noStrike" kern="1200" cap="none" spc="0" normalizeH="0" baseline="0" noProof="0" dirty="0" smtClean="0">
              <a:ln>
                <a:noFill/>
              </a:ln>
              <a:solidFill>
                <a:srgbClr val="0D69A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8" name="Picture 2" descr="C:\Users\privat\Downloads\drawing-pin-306788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000920" y="1546632"/>
            <a:ext cx="360080" cy="568889"/>
          </a:xfrm>
          <a:prstGeom prst="rect">
            <a:avLst/>
          </a:prstGeom>
          <a:noFill/>
        </p:spPr>
      </p:pic>
      <p:pic>
        <p:nvPicPr>
          <p:cNvPr id="79" name="Picture 3" descr="C:\Users\privat\Downloads\drawing-pin-306786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07904" y="2492896"/>
            <a:ext cx="360080" cy="568889"/>
          </a:xfrm>
          <a:prstGeom prst="rect">
            <a:avLst/>
          </a:prstGeom>
          <a:noFill/>
        </p:spPr>
      </p:pic>
      <p:sp>
        <p:nvSpPr>
          <p:cNvPr id="80" name="Pfeil nach rechts 79"/>
          <p:cNvSpPr/>
          <p:nvPr/>
        </p:nvSpPr>
        <p:spPr>
          <a:xfrm rot="1874751">
            <a:off x="2281059" y="2600908"/>
            <a:ext cx="1152000" cy="7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3" name="Titel 2"/>
          <p:cNvSpPr>
            <a:spLocks noGrp="1"/>
          </p:cNvSpPr>
          <p:nvPr>
            <p:ph type="title"/>
          </p:nvPr>
        </p:nvSpPr>
        <p:spPr>
          <a:xfrm>
            <a:off x="457200" y="135682"/>
            <a:ext cx="8363272" cy="562074"/>
          </a:xfrm>
        </p:spPr>
        <p:txBody>
          <a:bodyPr>
            <a:normAutofit/>
          </a:bodyPr>
          <a:lstStyle/>
          <a:p>
            <a:r>
              <a:rPr lang="de-AT" dirty="0" smtClean="0"/>
              <a:t>Statistical </a:t>
            </a:r>
            <a:r>
              <a:rPr lang="de-AT" dirty="0" err="1" smtClean="0"/>
              <a:t>quality</a:t>
            </a:r>
            <a:r>
              <a:rPr lang="de-AT" dirty="0" smtClean="0"/>
              <a:t> </a:t>
            </a:r>
            <a:r>
              <a:rPr lang="de-AT" dirty="0" err="1" smtClean="0"/>
              <a:t>adjustment</a:t>
            </a:r>
            <a:endParaRPr lang="de-AT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elle 55"/>
          <p:cNvGraphicFramePr>
            <a:graphicFrameLocks noGrp="1"/>
          </p:cNvGraphicFramePr>
          <p:nvPr/>
        </p:nvGraphicFramePr>
        <p:xfrm>
          <a:off x="0" y="1381408"/>
          <a:ext cx="9252520" cy="4783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677"/>
                <a:gridCol w="4066371"/>
                <a:gridCol w="4248472"/>
              </a:tblGrid>
              <a:tr h="369464">
                <a:tc>
                  <a:txBody>
                    <a:bodyPr/>
                    <a:lstStyle/>
                    <a:p>
                      <a:pPr algn="ctr"/>
                      <a:endParaRPr lang="de-AT" sz="1700" b="1" kern="1200" noProof="0" dirty="0" smtClean="0">
                        <a:solidFill>
                          <a:srgbClr val="0D69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1" kern="1200" baseline="0" noProof="0" dirty="0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1" kern="1200" baseline="0" noProof="0" dirty="0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</a:p>
                  </a:txBody>
                  <a:tcPr>
                    <a:noFill/>
                  </a:tcPr>
                </a:tc>
              </a:tr>
              <a:tr h="2178091">
                <a:tc>
                  <a:txBody>
                    <a:bodyPr/>
                    <a:lstStyle/>
                    <a:p>
                      <a:pPr algn="l"/>
                      <a:r>
                        <a:rPr lang="de-AT" sz="1600" b="1" kern="1200" baseline="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Vienna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1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-176213"/>
                      <a:endParaRPr lang="de-AT" sz="1700" b="0" kern="120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36342">
                <a:tc>
                  <a:txBody>
                    <a:bodyPr/>
                    <a:lstStyle/>
                    <a:p>
                      <a:pPr algn="l"/>
                      <a:r>
                        <a:rPr lang="de-AT" sz="1600" b="1" kern="1200" baseline="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Other </a:t>
                      </a:r>
                      <a:r>
                        <a:rPr lang="de-AT" sz="1600" b="1" kern="1200" baseline="0" noProof="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cities</a:t>
                      </a:r>
                      <a:endParaRPr lang="de-AT" sz="1600" b="1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1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1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Statistical </a:t>
            </a:r>
            <a:r>
              <a:rPr lang="de-AT" dirty="0" err="1" smtClean="0"/>
              <a:t>quality</a:t>
            </a:r>
            <a:r>
              <a:rPr lang="de-AT" dirty="0" smtClean="0"/>
              <a:t> </a:t>
            </a:r>
            <a:r>
              <a:rPr lang="de-AT" dirty="0" err="1" smtClean="0"/>
              <a:t>adjustment</a:t>
            </a:r>
            <a:endParaRPr lang="de-AT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13</a:t>
            </a:fld>
            <a:endParaRPr lang="de-AT"/>
          </a:p>
        </p:txBody>
      </p:sp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202" b="7726"/>
          <a:stretch>
            <a:fillRect/>
          </a:stretch>
        </p:blipFill>
        <p:spPr bwMode="auto">
          <a:xfrm>
            <a:off x="4970492" y="4007008"/>
            <a:ext cx="4176464" cy="21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uppieren 22"/>
          <p:cNvGrpSpPr/>
          <p:nvPr/>
        </p:nvGrpSpPr>
        <p:grpSpPr>
          <a:xfrm>
            <a:off x="916370" y="1772816"/>
            <a:ext cx="4115987" cy="2088232"/>
            <a:chOff x="539553" y="1708428"/>
            <a:chExt cx="3744415" cy="1899716"/>
          </a:xfrm>
        </p:grpSpPr>
        <p:pic>
          <p:nvPicPr>
            <p:cNvPr id="129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70" r="2924" b="17664"/>
            <a:stretch>
              <a:fillRect/>
            </a:stretch>
          </p:blipFill>
          <p:spPr bwMode="auto">
            <a:xfrm>
              <a:off x="539553" y="1708428"/>
              <a:ext cx="3600399" cy="1691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feld 10"/>
            <p:cNvSpPr txBox="1"/>
            <p:nvPr/>
          </p:nvSpPr>
          <p:spPr>
            <a:xfrm>
              <a:off x="1331640" y="3356992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b="1" dirty="0" smtClean="0">
                  <a:solidFill>
                    <a:srgbClr val="565656"/>
                  </a:solidFill>
                </a:rPr>
                <a:t>35</a:t>
              </a:r>
              <a:endParaRPr lang="de-AT" sz="900" b="1" dirty="0">
                <a:solidFill>
                  <a:srgbClr val="565656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979712" y="3367152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b="1" dirty="0" smtClean="0">
                  <a:solidFill>
                    <a:srgbClr val="565656"/>
                  </a:solidFill>
                </a:rPr>
                <a:t>55</a:t>
              </a:r>
              <a:endParaRPr lang="de-AT" sz="900" b="1" dirty="0">
                <a:solidFill>
                  <a:srgbClr val="565656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627784" y="3367152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b="1" dirty="0" smtClean="0">
                  <a:solidFill>
                    <a:srgbClr val="565656"/>
                  </a:solidFill>
                </a:rPr>
                <a:t>90</a:t>
              </a:r>
              <a:endParaRPr lang="de-AT" sz="900" b="1" dirty="0">
                <a:solidFill>
                  <a:srgbClr val="565656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255536" y="3377312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b="1" dirty="0" smtClean="0">
                  <a:solidFill>
                    <a:srgbClr val="565656"/>
                  </a:solidFill>
                </a:rPr>
                <a:t>150</a:t>
              </a:r>
              <a:endParaRPr lang="de-AT" sz="900" b="1" dirty="0">
                <a:solidFill>
                  <a:srgbClr val="565656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851920" y="3364612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b="1" dirty="0" smtClean="0">
                  <a:solidFill>
                    <a:srgbClr val="565656"/>
                  </a:solidFill>
                </a:rPr>
                <a:t>240</a:t>
              </a:r>
              <a:endParaRPr lang="de-AT" sz="900" b="1" dirty="0">
                <a:solidFill>
                  <a:srgbClr val="565656"/>
                </a:solidFill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948193" y="3964424"/>
            <a:ext cx="4153079" cy="2195368"/>
            <a:chOff x="559873" y="4087232"/>
            <a:chExt cx="3744416" cy="1979344"/>
          </a:xfrm>
        </p:grpSpPr>
        <p:pic>
          <p:nvPicPr>
            <p:cNvPr id="129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096" b="17503"/>
            <a:stretch>
              <a:fillRect/>
            </a:stretch>
          </p:blipFill>
          <p:spPr bwMode="auto">
            <a:xfrm>
              <a:off x="559873" y="4087232"/>
              <a:ext cx="3744416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feld 16"/>
            <p:cNvSpPr txBox="1"/>
            <p:nvPr/>
          </p:nvSpPr>
          <p:spPr>
            <a:xfrm>
              <a:off x="1331640" y="5805264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b="1" dirty="0" smtClean="0">
                  <a:solidFill>
                    <a:srgbClr val="565656"/>
                  </a:solidFill>
                </a:rPr>
                <a:t>35</a:t>
              </a:r>
              <a:endParaRPr lang="de-AT" sz="900" b="1" dirty="0">
                <a:solidFill>
                  <a:srgbClr val="565656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979712" y="5815424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b="1" dirty="0" smtClean="0">
                  <a:solidFill>
                    <a:srgbClr val="565656"/>
                  </a:solidFill>
                </a:rPr>
                <a:t>55</a:t>
              </a:r>
              <a:endParaRPr lang="de-AT" sz="900" b="1" dirty="0">
                <a:solidFill>
                  <a:srgbClr val="565656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627784" y="5815424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b="1" dirty="0" smtClean="0">
                  <a:solidFill>
                    <a:srgbClr val="565656"/>
                  </a:solidFill>
                </a:rPr>
                <a:t>90</a:t>
              </a:r>
              <a:endParaRPr lang="de-AT" sz="900" b="1" dirty="0">
                <a:solidFill>
                  <a:srgbClr val="565656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255536" y="5825584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b="1" dirty="0" smtClean="0">
                  <a:solidFill>
                    <a:srgbClr val="565656"/>
                  </a:solidFill>
                </a:rPr>
                <a:t>150</a:t>
              </a:r>
              <a:endParaRPr lang="de-AT" sz="900" b="1" dirty="0">
                <a:solidFill>
                  <a:srgbClr val="565656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851920" y="5835744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b="1" dirty="0" smtClean="0">
                  <a:solidFill>
                    <a:srgbClr val="565656"/>
                  </a:solidFill>
                </a:rPr>
                <a:t>240</a:t>
              </a:r>
              <a:endParaRPr lang="de-AT" sz="900" b="1" dirty="0">
                <a:solidFill>
                  <a:srgbClr val="565656"/>
                </a:solidFill>
              </a:endParaRPr>
            </a:p>
          </p:txBody>
        </p:sp>
      </p:grp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523" b="8864"/>
          <a:stretch>
            <a:fillRect/>
          </a:stretch>
        </p:blipFill>
        <p:spPr bwMode="auto">
          <a:xfrm>
            <a:off x="4942200" y="1772817"/>
            <a:ext cx="41764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4320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AT" b="1" dirty="0" smtClean="0"/>
              <a:t>Variable </a:t>
            </a:r>
            <a:r>
              <a:rPr lang="de-AT" b="1" dirty="0" err="1" smtClean="0"/>
              <a:t>effects</a:t>
            </a:r>
            <a:r>
              <a:rPr lang="de-AT" b="1" dirty="0" smtClean="0"/>
              <a:t> </a:t>
            </a:r>
            <a:r>
              <a:rPr lang="de-AT" b="1" dirty="0" err="1" smtClean="0"/>
              <a:t>flats</a:t>
            </a:r>
            <a:r>
              <a:rPr lang="de-AT" b="1" dirty="0" smtClean="0"/>
              <a:t>: Vienna vs. </a:t>
            </a:r>
            <a:r>
              <a:rPr lang="de-AT" b="1" dirty="0" err="1" smtClean="0"/>
              <a:t>other</a:t>
            </a:r>
            <a:r>
              <a:rPr lang="de-AT" b="1" dirty="0" smtClean="0"/>
              <a:t> </a:t>
            </a:r>
            <a:r>
              <a:rPr lang="de-AT" b="1" dirty="0" err="1" smtClean="0"/>
              <a:t>cities</a:t>
            </a:r>
            <a:endParaRPr lang="de-AT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Statistical </a:t>
            </a:r>
            <a:r>
              <a:rPr lang="de-AT" dirty="0" err="1" smtClean="0"/>
              <a:t>quality</a:t>
            </a:r>
            <a:r>
              <a:rPr lang="de-AT" dirty="0" smtClean="0"/>
              <a:t> </a:t>
            </a:r>
            <a:r>
              <a:rPr lang="de-AT" dirty="0" err="1" smtClean="0"/>
              <a:t>adjustment</a:t>
            </a:r>
            <a:endParaRPr lang="de-AT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14</a:t>
            </a:fld>
            <a:endParaRPr lang="de-AT"/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 cstate="print"/>
          <a:srcRect t="12243" b="7715"/>
          <a:stretch>
            <a:fillRect/>
          </a:stretch>
        </p:blipFill>
        <p:spPr bwMode="auto">
          <a:xfrm>
            <a:off x="4644007" y="1556792"/>
            <a:ext cx="4059491" cy="208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uppieren 18"/>
          <p:cNvGrpSpPr/>
          <p:nvPr/>
        </p:nvGrpSpPr>
        <p:grpSpPr>
          <a:xfrm>
            <a:off x="54164" y="1556793"/>
            <a:ext cx="4301812" cy="2088001"/>
            <a:chOff x="35496" y="1640995"/>
            <a:chExt cx="3797756" cy="2028997"/>
          </a:xfrm>
        </p:grpSpPr>
        <p:pic>
          <p:nvPicPr>
            <p:cNvPr id="1198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2577" b="10654"/>
            <a:stretch>
              <a:fillRect/>
            </a:stretch>
          </p:blipFill>
          <p:spPr bwMode="auto">
            <a:xfrm>
              <a:off x="35496" y="1640995"/>
              <a:ext cx="3734185" cy="2014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uppieren 22"/>
            <p:cNvGrpSpPr/>
            <p:nvPr/>
          </p:nvGrpSpPr>
          <p:grpSpPr>
            <a:xfrm>
              <a:off x="899592" y="3429000"/>
              <a:ext cx="2933660" cy="240992"/>
              <a:chOff x="1979712" y="3367152"/>
              <a:chExt cx="2933660" cy="240992"/>
            </a:xfrm>
          </p:grpSpPr>
          <p:sp>
            <p:nvSpPr>
              <p:cNvPr id="14" name="Textfeld 13"/>
              <p:cNvSpPr txBox="1"/>
              <p:nvPr/>
            </p:nvSpPr>
            <p:spPr>
              <a:xfrm>
                <a:off x="4481324" y="3367152"/>
                <a:ext cx="432048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900" b="1" dirty="0" smtClean="0">
                    <a:solidFill>
                      <a:srgbClr val="565656"/>
                    </a:solidFill>
                  </a:rPr>
                  <a:t>400</a:t>
                </a:r>
                <a:endParaRPr lang="de-AT" sz="900" b="1" dirty="0">
                  <a:solidFill>
                    <a:srgbClr val="565656"/>
                  </a:solidFill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1979712" y="3367152"/>
                <a:ext cx="432048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900" b="1" dirty="0" smtClean="0">
                    <a:solidFill>
                      <a:srgbClr val="565656"/>
                    </a:solidFill>
                  </a:rPr>
                  <a:t>55</a:t>
                </a:r>
                <a:endParaRPr lang="de-AT" sz="900" b="1" dirty="0">
                  <a:solidFill>
                    <a:srgbClr val="565656"/>
                  </a:solidFill>
                </a:endParaRP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2627784" y="3367152"/>
                <a:ext cx="432048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900" b="1" dirty="0" smtClean="0">
                    <a:solidFill>
                      <a:srgbClr val="565656"/>
                    </a:solidFill>
                  </a:rPr>
                  <a:t>90</a:t>
                </a:r>
                <a:endParaRPr lang="de-AT" sz="900" b="1" dirty="0">
                  <a:solidFill>
                    <a:srgbClr val="565656"/>
                  </a:solidFill>
                </a:endParaRP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3255536" y="3377312"/>
                <a:ext cx="432048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900" b="1" dirty="0" smtClean="0">
                    <a:solidFill>
                      <a:srgbClr val="565656"/>
                    </a:solidFill>
                  </a:rPr>
                  <a:t>150</a:t>
                </a:r>
                <a:endParaRPr lang="de-AT" sz="900" b="1" dirty="0">
                  <a:solidFill>
                    <a:srgbClr val="565656"/>
                  </a:solidFill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3851920" y="3372232"/>
                <a:ext cx="432048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900" b="1" dirty="0" smtClean="0">
                    <a:solidFill>
                      <a:srgbClr val="565656"/>
                    </a:solidFill>
                  </a:rPr>
                  <a:t>240</a:t>
                </a:r>
                <a:endParaRPr lang="de-AT" sz="900" b="1" dirty="0">
                  <a:solidFill>
                    <a:srgbClr val="565656"/>
                  </a:solidFill>
                </a:endParaRPr>
              </a:p>
            </p:txBody>
          </p:sp>
        </p:grpSp>
      </p:grp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04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AT" sz="2600" b="1" dirty="0" smtClean="0"/>
              <a:t>Variable </a:t>
            </a:r>
            <a:r>
              <a:rPr lang="de-AT" sz="2600" b="1" dirty="0" err="1" smtClean="0"/>
              <a:t>effects</a:t>
            </a:r>
            <a:r>
              <a:rPr lang="de-AT" sz="2600" b="1" dirty="0" smtClean="0"/>
              <a:t> </a:t>
            </a:r>
            <a:r>
              <a:rPr lang="de-AT" sz="2600" b="1" dirty="0" err="1" smtClean="0"/>
              <a:t>family</a:t>
            </a:r>
            <a:r>
              <a:rPr lang="de-AT" sz="2600" b="1" dirty="0" smtClean="0"/>
              <a:t> </a:t>
            </a:r>
            <a:r>
              <a:rPr lang="de-AT" sz="2600" b="1" dirty="0" err="1" smtClean="0"/>
              <a:t>homes</a:t>
            </a:r>
            <a:r>
              <a:rPr lang="de-AT" sz="2600" b="1" dirty="0" smtClean="0"/>
              <a:t>: </a:t>
            </a:r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4" cstate="print"/>
          <a:srcRect t="10371" b="9747"/>
          <a:stretch>
            <a:fillRect/>
          </a:stretch>
        </p:blipFill>
        <p:spPr bwMode="auto">
          <a:xfrm>
            <a:off x="179512" y="3933056"/>
            <a:ext cx="3982122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feld 31"/>
          <p:cNvSpPr txBox="1"/>
          <p:nvPr/>
        </p:nvSpPr>
        <p:spPr>
          <a:xfrm>
            <a:off x="7884368" y="5157192"/>
            <a:ext cx="8640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 smtClean="0">
                <a:solidFill>
                  <a:srgbClr val="565656"/>
                </a:solidFill>
              </a:rPr>
              <a:t>Trend</a:t>
            </a:r>
            <a:endParaRPr lang="de-AT" sz="2000" b="1" dirty="0">
              <a:solidFill>
                <a:srgbClr val="565656"/>
              </a:solidFill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4571991" y="4005064"/>
            <a:ext cx="4360964" cy="2081248"/>
            <a:chOff x="5004048" y="4159240"/>
            <a:chExt cx="3811653" cy="1872208"/>
          </a:xfrm>
        </p:grpSpPr>
        <p:pic>
          <p:nvPicPr>
            <p:cNvPr id="11981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12528" b="8815"/>
            <a:stretch>
              <a:fillRect/>
            </a:stretch>
          </p:blipFill>
          <p:spPr bwMode="auto">
            <a:xfrm>
              <a:off x="5004048" y="4159240"/>
              <a:ext cx="3600400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feld 24"/>
            <p:cNvSpPr txBox="1"/>
            <p:nvPr/>
          </p:nvSpPr>
          <p:spPr>
            <a:xfrm>
              <a:off x="5425947" y="5810775"/>
              <a:ext cx="3389754" cy="2131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AT" sz="1050" dirty="0" smtClean="0"/>
                <a:t>2013-04  2013-10  2014-05  2014-11  2015-06  2016-01  2016-07</a:t>
              </a:r>
              <a:endParaRPr lang="de-AT" sz="1050" b="1" dirty="0">
                <a:solidFill>
                  <a:srgbClr val="565656"/>
                </a:solidFill>
              </a:endParaRPr>
            </a:p>
          </p:txBody>
        </p:sp>
      </p:grpSp>
      <p:sp>
        <p:nvSpPr>
          <p:cNvPr id="34" name="Inhaltsplatzhalter 1"/>
          <p:cNvSpPr txBox="1">
            <a:spLocks/>
          </p:cNvSpPr>
          <p:nvPr/>
        </p:nvSpPr>
        <p:spPr>
          <a:xfrm>
            <a:off x="1423968" y="1340768"/>
            <a:ext cx="194421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69A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</a:t>
            </a:r>
            <a:endParaRPr kumimoji="0" lang="de-AT" sz="1800" b="0" i="0" u="none" strike="noStrike" kern="1200" cap="none" spc="0" normalizeH="0" baseline="0" noProof="0" dirty="0" smtClean="0">
              <a:ln>
                <a:noFill/>
              </a:ln>
              <a:solidFill>
                <a:srgbClr val="0D69A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Inhaltsplatzhalter 1"/>
          <p:cNvSpPr txBox="1">
            <a:spLocks/>
          </p:cNvSpPr>
          <p:nvPr/>
        </p:nvSpPr>
        <p:spPr>
          <a:xfrm>
            <a:off x="6084168" y="1320448"/>
            <a:ext cx="194421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69A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</a:t>
            </a:r>
            <a:endParaRPr kumimoji="0" lang="de-AT" sz="1800" b="0" i="0" u="none" strike="noStrike" kern="1200" cap="none" spc="0" normalizeH="0" baseline="0" noProof="0" dirty="0" smtClean="0">
              <a:ln>
                <a:noFill/>
              </a:ln>
              <a:solidFill>
                <a:srgbClr val="0D69A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Inhaltsplatzhalter 1"/>
          <p:cNvSpPr txBox="1">
            <a:spLocks/>
          </p:cNvSpPr>
          <p:nvPr/>
        </p:nvSpPr>
        <p:spPr>
          <a:xfrm>
            <a:off x="1412920" y="3757672"/>
            <a:ext cx="194421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69A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</a:t>
            </a:r>
            <a:endParaRPr kumimoji="0" lang="de-AT" sz="1800" b="0" i="0" u="none" strike="noStrike" kern="1200" cap="none" spc="0" normalizeH="0" baseline="0" noProof="0" dirty="0" smtClean="0">
              <a:ln>
                <a:noFill/>
              </a:ln>
              <a:solidFill>
                <a:srgbClr val="0D69A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Inhaltsplatzhalter 1"/>
          <p:cNvSpPr txBox="1">
            <a:spLocks/>
          </p:cNvSpPr>
          <p:nvPr/>
        </p:nvSpPr>
        <p:spPr>
          <a:xfrm>
            <a:off x="6002000" y="3808472"/>
            <a:ext cx="194421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69A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Trend</a:t>
            </a:r>
            <a:endParaRPr kumimoji="0" lang="de-AT" sz="1800" b="0" i="0" u="none" strike="noStrike" kern="1200" cap="none" spc="0" normalizeH="0" baseline="0" noProof="0" dirty="0" smtClean="0">
              <a:ln>
                <a:noFill/>
              </a:ln>
              <a:solidFill>
                <a:srgbClr val="0D69A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251520" y="1669124"/>
          <a:ext cx="8712968" cy="449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396"/>
                <a:gridCol w="2399036"/>
                <a:gridCol w="2016224"/>
                <a:gridCol w="2808312"/>
              </a:tblGrid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600" b="0" kern="1200" noProof="0" dirty="0" smtClean="0">
                        <a:solidFill>
                          <a:srgbClr val="0D69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kern="1200" noProof="0" dirty="0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Uniform</a:t>
                      </a:r>
                      <a:r>
                        <a:rPr lang="de-AT" sz="1600" b="1" kern="1200" baseline="0" noProof="0" dirty="0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600" b="1" kern="1200" baseline="0" noProof="0" dirty="0" err="1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  <a:endParaRPr lang="de-AT" sz="1600" b="1" kern="1200" baseline="0" noProof="0" dirty="0" smtClean="0">
                        <a:solidFill>
                          <a:srgbClr val="0D69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69863" marR="0" lvl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kern="1200" baseline="0" noProof="0" dirty="0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Wide </a:t>
                      </a:r>
                      <a:r>
                        <a:rPr lang="de-AT" sz="1600" b="1" kern="1200" baseline="0" noProof="0" dirty="0" err="1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endParaRPr lang="de-AT" sz="1600" b="1" kern="1200" baseline="0" noProof="0" dirty="0" smtClean="0">
                        <a:solidFill>
                          <a:srgbClr val="0D69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kern="1200" noProof="0" dirty="0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Uniform</a:t>
                      </a:r>
                      <a:r>
                        <a:rPr lang="de-AT" sz="1600" b="1" kern="1200" baseline="0" noProof="0" dirty="0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600" b="1" kern="1200" baseline="0" noProof="0" dirty="0" err="1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  <a:endParaRPr lang="de-AT" sz="1600" b="1" kern="1200" baseline="0" noProof="0" dirty="0" smtClean="0">
                        <a:solidFill>
                          <a:srgbClr val="0D69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kern="1200" baseline="0" noProof="0" dirty="0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Small </a:t>
                      </a:r>
                      <a:r>
                        <a:rPr lang="de-AT" sz="1600" b="1" kern="1200" baseline="0" noProof="0" dirty="0" err="1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endParaRPr lang="de-AT" sz="1600" b="1" kern="1200" baseline="0" noProof="0" dirty="0" smtClean="0">
                        <a:solidFill>
                          <a:srgbClr val="0D69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kern="1200" noProof="0" dirty="0" err="1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Two</a:t>
                      </a:r>
                      <a:r>
                        <a:rPr lang="de-AT" sz="1600" b="1" kern="1200" noProof="0" dirty="0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600" b="1" kern="1200" noProof="0" dirty="0" err="1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gaussian</a:t>
                      </a:r>
                      <a:r>
                        <a:rPr lang="de-AT" sz="1600" b="1" kern="1200" baseline="0" noProof="0" dirty="0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600" b="1" kern="1200" baseline="0" noProof="0" dirty="0" err="1" smtClean="0">
                          <a:solidFill>
                            <a:srgbClr val="0D69A8"/>
                          </a:solidFill>
                          <a:latin typeface="+mn-lt"/>
                          <a:ea typeface="+mn-ea"/>
                          <a:cs typeface="+mn-cs"/>
                        </a:rPr>
                        <a:t>clusters</a:t>
                      </a:r>
                      <a:endParaRPr lang="de-AT" sz="1600" b="1" kern="1200" baseline="0" noProof="0" dirty="0" smtClean="0">
                        <a:solidFill>
                          <a:srgbClr val="0D69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5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600" b="1" kern="1200" baseline="0" noProof="0" dirty="0" smtClean="0">
                        <a:solidFill>
                          <a:srgbClr val="0D69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1782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b="1" kern="1200" baseline="0" noProof="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0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0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0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0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0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0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0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1" kern="1200" baseline="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1" kern="1200" baseline="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1" kern="1200" baseline="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1" kern="1200" baseline="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-176213"/>
                      <a:endParaRPr lang="de-AT" sz="1700" b="0" kern="120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/>
                      <a:endParaRPr lang="de-AT" sz="1700" b="0" kern="120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/>
                      <a:endParaRPr lang="de-AT" sz="1700" b="0" kern="120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012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1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0" kern="1200" baseline="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1" kern="1200" baseline="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1" kern="1200" baseline="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1" kern="1200" baseline="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1" kern="1200" baseline="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1" kern="1200" baseline="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700" b="1" kern="1200" baseline="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-176213"/>
                      <a:endParaRPr lang="de-AT" sz="1700" b="0" kern="1200" noProof="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980728"/>
            <a:ext cx="8568952" cy="792088"/>
          </a:xfrm>
        </p:spPr>
        <p:txBody>
          <a:bodyPr vert="horz" lIns="91440" tIns="45720" rIns="91440" bIns="45720" rtlCol="0">
            <a:noAutofit/>
          </a:bodyPr>
          <a:lstStyle/>
          <a:p>
            <a:pPr marL="342900" lvl="1" indent="-342900">
              <a:buNone/>
            </a:pPr>
            <a:r>
              <a:rPr lang="de-AT" sz="2400" b="1" dirty="0" smtClean="0"/>
              <a:t>Adaptive </a:t>
            </a:r>
            <a:r>
              <a:rPr lang="de-AT" sz="2400" b="1" dirty="0" err="1" smtClean="0"/>
              <a:t>exponential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distance</a:t>
            </a:r>
            <a:r>
              <a:rPr lang="de-AT" sz="2400" b="1" dirty="0" smtClean="0"/>
              <a:t> </a:t>
            </a:r>
            <a:r>
              <a:rPr lang="de-AT" b="1" dirty="0" err="1" smtClean="0"/>
              <a:t>weights</a:t>
            </a:r>
            <a:endParaRPr lang="de-AT" b="1" dirty="0" smtClean="0"/>
          </a:p>
          <a:p>
            <a:pPr>
              <a:buNone/>
            </a:pPr>
            <a:endParaRPr lang="de-AT" sz="2400" b="1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Consideration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distance</a:t>
            </a:r>
            <a:endParaRPr lang="de-AT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15</a:t>
            </a:fld>
            <a:endParaRPr lang="de-AT"/>
          </a:p>
        </p:txBody>
      </p:sp>
      <p:pic>
        <p:nvPicPr>
          <p:cNvPr id="141314" name="Picture 2" descr="C:\Users\privat\Downloads\ovi\weight_distr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99" t="13802" b="12598"/>
          <a:stretch>
            <a:fillRect/>
          </a:stretch>
        </p:blipFill>
        <p:spPr bwMode="auto">
          <a:xfrm>
            <a:off x="2177068" y="2348880"/>
            <a:ext cx="6017122" cy="1656184"/>
          </a:xfrm>
          <a:prstGeom prst="rect">
            <a:avLst/>
          </a:prstGeom>
          <a:noFill/>
        </p:spPr>
      </p:pic>
      <p:pic>
        <p:nvPicPr>
          <p:cNvPr id="141315" name="Picture 3" descr="C:\Users\privat\Downloads\ovi\weigh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0" t="13145" b="8252"/>
          <a:stretch>
            <a:fillRect/>
          </a:stretch>
        </p:blipFill>
        <p:spPr bwMode="auto">
          <a:xfrm>
            <a:off x="1880652" y="4210040"/>
            <a:ext cx="6295176" cy="1839508"/>
          </a:xfrm>
          <a:prstGeom prst="rect">
            <a:avLst/>
          </a:prstGeom>
          <a:noFill/>
        </p:spPr>
      </p:pic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323850" y="4314832"/>
          <a:ext cx="1295822" cy="1803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3" name="Formel" r:id="rId5" imgW="1002960" imgH="1396800" progId="Equation.3">
                  <p:embed/>
                </p:oleObj>
              </mc:Choice>
              <mc:Fallback>
                <p:oleObj name="Formel" r:id="rId5" imgW="1002960" imgH="1396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314832"/>
                        <a:ext cx="1295822" cy="18033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18457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84200" indent="-527050"/>
            <a:r>
              <a:rPr lang="de-AT" dirty="0" smtClean="0"/>
              <a:t>Treatment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comparables</a:t>
            </a:r>
            <a:r>
              <a:rPr lang="de-AT" dirty="0" smtClean="0"/>
              <a:t> </a:t>
            </a:r>
            <a:r>
              <a:rPr lang="de-AT" dirty="0" err="1" smtClean="0"/>
              <a:t>similar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a 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error</a:t>
            </a:r>
            <a:r>
              <a:rPr lang="de-AT" dirty="0" smtClean="0"/>
              <a:t> model:</a:t>
            </a:r>
          </a:p>
          <a:p>
            <a:pPr marL="984250" lvl="1" indent="-527050"/>
            <a:r>
              <a:rPr lang="de-AT" dirty="0" err="1" smtClean="0"/>
              <a:t>Define</a:t>
            </a:r>
            <a:r>
              <a:rPr lang="de-AT" dirty="0" smtClean="0"/>
              <a:t> </a:t>
            </a:r>
            <a:r>
              <a:rPr lang="de-AT" dirty="0" err="1" smtClean="0"/>
              <a:t>neighborhood</a:t>
            </a:r>
            <a:r>
              <a:rPr lang="de-AT" dirty="0" smtClean="0"/>
              <a:t> </a:t>
            </a:r>
            <a:r>
              <a:rPr lang="de-AT" dirty="0" err="1" smtClean="0"/>
              <a:t>structure</a:t>
            </a:r>
            <a:r>
              <a:rPr lang="de-AT" dirty="0" smtClean="0"/>
              <a:t> / 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decay</a:t>
            </a:r>
            <a:r>
              <a:rPr lang="de-AT" dirty="0" smtClean="0"/>
              <a:t> in </a:t>
            </a:r>
            <a:r>
              <a:rPr lang="de-AT" dirty="0" err="1" smtClean="0"/>
              <a:t>neighborhood</a:t>
            </a:r>
            <a:r>
              <a:rPr lang="de-AT" dirty="0" smtClean="0"/>
              <a:t> </a:t>
            </a:r>
            <a:r>
              <a:rPr lang="de-AT" dirty="0" err="1" smtClean="0"/>
              <a:t>matrix</a:t>
            </a:r>
            <a:r>
              <a:rPr lang="de-AT" dirty="0" smtClean="0"/>
              <a:t> W</a:t>
            </a:r>
          </a:p>
          <a:p>
            <a:pPr marL="984250" lvl="1" indent="-527050"/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correlation</a:t>
            </a:r>
            <a:r>
              <a:rPr lang="de-AT" dirty="0" smtClean="0"/>
              <a:t> </a:t>
            </a:r>
            <a:r>
              <a:rPr lang="de-AT" dirty="0" err="1" smtClean="0"/>
              <a:t>parameter</a:t>
            </a:r>
            <a:r>
              <a:rPr lang="de-AT" dirty="0" smtClean="0"/>
              <a:t> </a:t>
            </a:r>
            <a:r>
              <a:rPr lang="el-GR" dirty="0" smtClean="0">
                <a:latin typeface="Yu Mincho Light"/>
                <a:ea typeface="Yu Mincho Light"/>
              </a:rPr>
              <a:t>ρ</a:t>
            </a:r>
            <a:r>
              <a:rPr lang="de-AT" dirty="0" err="1" smtClean="0"/>
              <a:t>set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1</a:t>
            </a:r>
          </a:p>
          <a:p>
            <a:pPr marL="984250" lvl="1" indent="-527050"/>
            <a:endParaRPr lang="de-AT" dirty="0" smtClean="0"/>
          </a:p>
          <a:p>
            <a:pPr marL="984250" lvl="1" indent="-527050"/>
            <a:endParaRPr lang="de-AT" dirty="0" smtClean="0"/>
          </a:p>
          <a:p>
            <a:pPr marL="984250" lvl="1" indent="-527050"/>
            <a:endParaRPr lang="de-AT" dirty="0" smtClean="0"/>
          </a:p>
          <a:p>
            <a:pPr marL="584200" indent="-527050"/>
            <a:r>
              <a:rPr lang="de-AT" dirty="0" smtClean="0"/>
              <a:t>Open </a:t>
            </a:r>
            <a:r>
              <a:rPr lang="de-AT" dirty="0" err="1" smtClean="0"/>
              <a:t>questions</a:t>
            </a:r>
            <a:r>
              <a:rPr lang="de-AT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AT" dirty="0" err="1" smtClean="0"/>
              <a:t>Weight</a:t>
            </a:r>
            <a:r>
              <a:rPr lang="de-AT" dirty="0" smtClean="0"/>
              <a:t> </a:t>
            </a:r>
            <a:r>
              <a:rPr lang="de-AT" dirty="0" err="1" smtClean="0"/>
              <a:t>matrix</a:t>
            </a:r>
            <a:endParaRPr lang="de-AT" dirty="0" smtClean="0"/>
          </a:p>
          <a:p>
            <a:pPr marL="1314450" lvl="2" indent="-457200">
              <a:buFont typeface="+mj-lt"/>
              <a:buAutoNum type="alphaLcParenR"/>
            </a:pPr>
            <a:r>
              <a:rPr lang="de-AT" dirty="0" err="1" smtClean="0"/>
              <a:t>Distance</a:t>
            </a:r>
            <a:r>
              <a:rPr lang="de-AT" dirty="0" smtClean="0"/>
              <a:t> vs. </a:t>
            </a:r>
            <a:r>
              <a:rPr lang="de-AT" dirty="0" err="1" smtClean="0"/>
              <a:t>equal</a:t>
            </a:r>
            <a:r>
              <a:rPr lang="de-AT" dirty="0" smtClean="0"/>
              <a:t> </a:t>
            </a:r>
            <a:r>
              <a:rPr lang="de-AT" dirty="0" err="1" smtClean="0"/>
              <a:t>weight</a:t>
            </a:r>
            <a:r>
              <a:rPr lang="de-AT" dirty="0" smtClean="0"/>
              <a:t>?</a:t>
            </a:r>
          </a:p>
          <a:p>
            <a:pPr marL="1314450" lvl="2" indent="-457200">
              <a:buFont typeface="+mj-lt"/>
              <a:buAutoNum type="alphaLcParenR"/>
            </a:pPr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many</a:t>
            </a:r>
            <a:r>
              <a:rPr lang="de-AT" dirty="0" smtClean="0"/>
              <a:t> </a:t>
            </a:r>
            <a:r>
              <a:rPr lang="de-AT" dirty="0" err="1" smtClean="0"/>
              <a:t>comparables</a:t>
            </a:r>
            <a:r>
              <a:rPr lang="de-AT" dirty="0" smtClean="0"/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error</a:t>
            </a:r>
            <a:r>
              <a:rPr lang="de-AT" dirty="0" smtClean="0"/>
              <a:t> </a:t>
            </a:r>
            <a:r>
              <a:rPr lang="de-AT" dirty="0" err="1" smtClean="0"/>
              <a:t>parameter</a:t>
            </a:r>
            <a:r>
              <a:rPr lang="de-AT" dirty="0" smtClean="0"/>
              <a:t>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Weight</a:t>
            </a:r>
            <a:r>
              <a:rPr lang="de-AT" dirty="0" smtClean="0"/>
              <a:t> Matrix &amp; Parameter</a:t>
            </a:r>
            <a:endParaRPr lang="de-AT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16</a:t>
            </a:fld>
            <a:endParaRPr lang="de-AT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1259632" y="3047435"/>
          <a:ext cx="2591891" cy="885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7" name="Formel" r:id="rId3" imgW="1485720" imgH="507960" progId="Equation.3">
                  <p:embed/>
                </p:oleObj>
              </mc:Choice>
              <mc:Fallback>
                <p:oleObj name="Formel" r:id="rId3" imgW="148572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047435"/>
                        <a:ext cx="2591891" cy="8856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47040" y="980729"/>
            <a:ext cx="8301424" cy="5256583"/>
          </a:xfrm>
        </p:spPr>
        <p:txBody>
          <a:bodyPr>
            <a:normAutofit fontScale="92500" lnSpcReduction="20000"/>
          </a:bodyPr>
          <a:lstStyle/>
          <a:p>
            <a:r>
              <a:rPr lang="de-AT" dirty="0" err="1" smtClean="0"/>
              <a:t>Calculate</a:t>
            </a:r>
            <a:r>
              <a:rPr lang="de-AT" dirty="0" smtClean="0"/>
              <a:t> </a:t>
            </a:r>
            <a:r>
              <a:rPr lang="de-AT" dirty="0" err="1" smtClean="0"/>
              <a:t>error</a:t>
            </a:r>
            <a:r>
              <a:rPr lang="de-AT" dirty="0" smtClean="0"/>
              <a:t> in 5fold </a:t>
            </a:r>
            <a:r>
              <a:rPr lang="de-AT" dirty="0" err="1" smtClean="0"/>
              <a:t>cross</a:t>
            </a:r>
            <a:r>
              <a:rPr lang="de-AT" dirty="0" smtClean="0"/>
              <a:t> </a:t>
            </a:r>
            <a:r>
              <a:rPr lang="de-AT" dirty="0" err="1" smtClean="0"/>
              <a:t>validation</a:t>
            </a:r>
            <a:r>
              <a:rPr lang="de-AT" dirty="0" smtClean="0"/>
              <a:t> </a:t>
            </a:r>
          </a:p>
          <a:p>
            <a:pPr lvl="1"/>
            <a:r>
              <a:rPr lang="de-AT" dirty="0" smtClean="0"/>
              <a:t>80% </a:t>
            </a:r>
            <a:r>
              <a:rPr lang="de-AT" dirty="0" err="1" smtClean="0"/>
              <a:t>training</a:t>
            </a:r>
            <a:endParaRPr lang="de-AT" dirty="0" smtClean="0"/>
          </a:p>
          <a:p>
            <a:pPr lvl="1"/>
            <a:r>
              <a:rPr lang="de-AT" dirty="0" smtClean="0"/>
              <a:t>20% </a:t>
            </a:r>
            <a:r>
              <a:rPr lang="de-AT" dirty="0" err="1" smtClean="0"/>
              <a:t>test</a:t>
            </a:r>
            <a:r>
              <a:rPr lang="de-AT" dirty="0" smtClean="0"/>
              <a:t> (non-</a:t>
            </a:r>
            <a:r>
              <a:rPr lang="de-AT" dirty="0" err="1" smtClean="0"/>
              <a:t>overlapping</a:t>
            </a:r>
            <a:r>
              <a:rPr lang="de-AT" dirty="0" smtClean="0"/>
              <a:t>)</a:t>
            </a:r>
          </a:p>
          <a:p>
            <a:endParaRPr lang="de-AT" dirty="0" smtClean="0"/>
          </a:p>
          <a:p>
            <a:r>
              <a:rPr lang="de-AT" dirty="0" smtClean="0"/>
              <a:t>Variation:</a:t>
            </a:r>
          </a:p>
          <a:p>
            <a:pPr lvl="1"/>
            <a:r>
              <a:rPr lang="de-AT" dirty="0" err="1" smtClean="0"/>
              <a:t>number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neighbors</a:t>
            </a:r>
            <a:r>
              <a:rPr lang="de-AT" dirty="0" smtClean="0"/>
              <a:t> (5-50)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</a:p>
          <a:p>
            <a:pPr lvl="1"/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autocorrelation</a:t>
            </a:r>
            <a:r>
              <a:rPr lang="de-AT" dirty="0" smtClean="0"/>
              <a:t> </a:t>
            </a:r>
            <a:r>
              <a:rPr lang="de-AT" dirty="0" err="1" smtClean="0"/>
              <a:t>parameter</a:t>
            </a:r>
            <a:r>
              <a:rPr lang="de-AT" dirty="0" smtClean="0"/>
              <a:t> (0-1 </a:t>
            </a:r>
            <a:r>
              <a:rPr lang="de-AT" dirty="0" err="1" smtClean="0"/>
              <a:t>by</a:t>
            </a:r>
            <a:r>
              <a:rPr lang="de-AT" smtClean="0"/>
              <a:t> 0.01)</a:t>
            </a:r>
            <a:endParaRPr lang="de-AT" dirty="0" smtClean="0"/>
          </a:p>
          <a:p>
            <a:pPr lvl="1"/>
            <a:r>
              <a:rPr lang="de-AT" dirty="0" err="1" smtClean="0"/>
              <a:t>Distance</a:t>
            </a:r>
            <a:r>
              <a:rPr lang="de-AT" dirty="0" smtClean="0"/>
              <a:t> vs. </a:t>
            </a:r>
            <a:r>
              <a:rPr lang="de-AT" dirty="0" err="1" smtClean="0"/>
              <a:t>equal</a:t>
            </a:r>
            <a:r>
              <a:rPr lang="de-AT" dirty="0" smtClean="0"/>
              <a:t> </a:t>
            </a:r>
            <a:r>
              <a:rPr lang="de-AT" dirty="0" err="1" smtClean="0"/>
              <a:t>weight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Calculate</a:t>
            </a:r>
            <a:r>
              <a:rPr lang="de-AT" dirty="0" smtClean="0"/>
              <a:t> median absolute </a:t>
            </a:r>
            <a:r>
              <a:rPr lang="de-AT" dirty="0" err="1" smtClean="0"/>
              <a:t>error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each</a:t>
            </a:r>
            <a:r>
              <a:rPr lang="de-AT" dirty="0" smtClean="0"/>
              <a:t> </a:t>
            </a:r>
            <a:r>
              <a:rPr lang="de-AT" dirty="0" err="1" smtClean="0"/>
              <a:t>test</a:t>
            </a:r>
            <a:r>
              <a:rPr lang="de-AT" dirty="0" smtClean="0"/>
              <a:t> sample</a:t>
            </a:r>
          </a:p>
          <a:p>
            <a:endParaRPr lang="de-AT" dirty="0" smtClean="0"/>
          </a:p>
          <a:p>
            <a:r>
              <a:rPr lang="de-AT" dirty="0" err="1" smtClean="0"/>
              <a:t>Average</a:t>
            </a:r>
            <a:r>
              <a:rPr lang="de-AT" dirty="0" smtClean="0"/>
              <a:t> </a:t>
            </a:r>
            <a:r>
              <a:rPr lang="de-AT" dirty="0" err="1" smtClean="0"/>
              <a:t>over</a:t>
            </a:r>
            <a:r>
              <a:rPr lang="de-AT" dirty="0" smtClean="0"/>
              <a:t> </a:t>
            </a:r>
            <a:r>
              <a:rPr lang="de-AT" dirty="0" err="1" smtClean="0"/>
              <a:t>errors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all </a:t>
            </a:r>
            <a:r>
              <a:rPr lang="de-AT" dirty="0" err="1" smtClean="0"/>
              <a:t>test</a:t>
            </a:r>
            <a:r>
              <a:rPr lang="de-AT" dirty="0" smtClean="0"/>
              <a:t> </a:t>
            </a:r>
            <a:r>
              <a:rPr lang="de-AT" dirty="0" err="1" smtClean="0"/>
              <a:t>samples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Determine</a:t>
            </a:r>
            <a:r>
              <a:rPr lang="de-AT" dirty="0" smtClean="0"/>
              <a:t> </a:t>
            </a:r>
            <a:r>
              <a:rPr lang="de-AT" dirty="0" err="1" smtClean="0"/>
              <a:t>minimum</a:t>
            </a:r>
            <a:r>
              <a:rPr lang="de-AT" dirty="0" smtClean="0"/>
              <a:t> </a:t>
            </a:r>
            <a:r>
              <a:rPr lang="de-AT" dirty="0" err="1" smtClean="0"/>
              <a:t>error</a:t>
            </a:r>
            <a:r>
              <a:rPr lang="de-AT" dirty="0" smtClean="0"/>
              <a:t> </a:t>
            </a:r>
            <a:r>
              <a:rPr lang="de-AT" dirty="0" err="1" smtClean="0"/>
              <a:t>over</a:t>
            </a:r>
            <a:r>
              <a:rPr lang="de-AT" dirty="0" smtClean="0"/>
              <a:t> all </a:t>
            </a:r>
            <a:r>
              <a:rPr lang="de-AT" dirty="0" err="1" smtClean="0"/>
              <a:t>grid</a:t>
            </a:r>
            <a:r>
              <a:rPr lang="de-AT" dirty="0" smtClean="0"/>
              <a:t> </a:t>
            </a:r>
            <a:r>
              <a:rPr lang="de-AT" dirty="0" err="1" smtClean="0"/>
              <a:t>cells</a:t>
            </a:r>
            <a:endParaRPr lang="de-AT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18" name="Titel 2"/>
          <p:cNvSpPr>
            <a:spLocks noGrp="1"/>
          </p:cNvSpPr>
          <p:nvPr>
            <p:ph type="title"/>
          </p:nvPr>
        </p:nvSpPr>
        <p:spPr>
          <a:xfrm>
            <a:off x="179512" y="135682"/>
            <a:ext cx="8964488" cy="56207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de-AT" sz="2500" b="1" kern="1200" dirty="0" err="1" smtClean="0">
                <a:solidFill>
                  <a:srgbClr val="0D69A8"/>
                </a:solidFill>
              </a:rPr>
              <a:t>Spatial</a:t>
            </a:r>
            <a:r>
              <a:rPr lang="de-AT" sz="2500" b="1" kern="1200" dirty="0" smtClean="0">
                <a:solidFill>
                  <a:srgbClr val="0D69A8"/>
                </a:solidFill>
              </a:rPr>
              <a:t> </a:t>
            </a:r>
            <a:r>
              <a:rPr lang="de-AT" sz="2500" b="1" kern="1200" dirty="0" err="1" smtClean="0">
                <a:solidFill>
                  <a:srgbClr val="0D69A8"/>
                </a:solidFill>
              </a:rPr>
              <a:t>Weight</a:t>
            </a:r>
            <a:r>
              <a:rPr lang="de-AT" sz="2500" b="1" kern="1200" dirty="0" smtClean="0">
                <a:solidFill>
                  <a:srgbClr val="0D69A8"/>
                </a:solidFill>
              </a:rPr>
              <a:t> Matrix &amp; Parameter</a:t>
            </a:r>
            <a:endParaRPr lang="de-AT" sz="2500" kern="1200" dirty="0">
              <a:solidFill>
                <a:srgbClr val="0D69A8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80729"/>
            <a:ext cx="8363272" cy="2016223"/>
          </a:xfrm>
        </p:spPr>
        <p:txBody>
          <a:bodyPr>
            <a:normAutofit/>
          </a:bodyPr>
          <a:lstStyle/>
          <a:p>
            <a:r>
              <a:rPr lang="de-AT" b="1" dirty="0" smtClean="0"/>
              <a:t>Flat / Vienna – </a:t>
            </a:r>
            <a:r>
              <a:rPr lang="de-AT" b="1" dirty="0" err="1" smtClean="0"/>
              <a:t>equal</a:t>
            </a:r>
            <a:r>
              <a:rPr lang="de-AT" b="1" dirty="0" smtClean="0"/>
              <a:t> </a:t>
            </a:r>
            <a:r>
              <a:rPr lang="de-AT" b="1" dirty="0" err="1" smtClean="0"/>
              <a:t>weight</a:t>
            </a:r>
            <a:endParaRPr lang="de-AT" dirty="0" smtClean="0"/>
          </a:p>
          <a:p>
            <a:pPr lvl="1"/>
            <a:endParaRPr lang="de-AT" dirty="0" smtClean="0"/>
          </a:p>
          <a:p>
            <a:pPr lvl="1"/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de-AT" sz="2500" b="1" kern="1200" dirty="0" err="1" smtClean="0">
                <a:solidFill>
                  <a:srgbClr val="0D69A8"/>
                </a:solidFill>
              </a:rPr>
              <a:t>Spatial</a:t>
            </a:r>
            <a:r>
              <a:rPr lang="de-AT" sz="2500" b="1" kern="1200" dirty="0" smtClean="0">
                <a:solidFill>
                  <a:srgbClr val="0D69A8"/>
                </a:solidFill>
              </a:rPr>
              <a:t> </a:t>
            </a:r>
            <a:r>
              <a:rPr lang="de-AT" sz="2500" b="1" kern="1200" dirty="0" err="1" smtClean="0">
                <a:solidFill>
                  <a:srgbClr val="0D69A8"/>
                </a:solidFill>
              </a:rPr>
              <a:t>Weight</a:t>
            </a:r>
            <a:r>
              <a:rPr lang="de-AT" sz="2500" b="1" kern="1200" dirty="0" smtClean="0">
                <a:solidFill>
                  <a:srgbClr val="0D69A8"/>
                </a:solidFill>
              </a:rPr>
              <a:t> Matrix &amp; Parameter</a:t>
            </a:r>
            <a:endParaRPr lang="de-AT" sz="2500" kern="1200" dirty="0">
              <a:solidFill>
                <a:srgbClr val="0D69A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18</a:t>
            </a:fld>
            <a:endParaRPr lang="de-AT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6588224" y="2699752"/>
          <a:ext cx="2376264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792088"/>
              </a:tblGrid>
              <a:tr h="552061">
                <a:tc gridSpan="2">
                  <a:txBody>
                    <a:bodyPr/>
                    <a:lstStyle/>
                    <a:p>
                      <a:pPr algn="ctr"/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Reduction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prediction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error</a:t>
                      </a:r>
                      <a:endParaRPr lang="de-AT" sz="1600" b="1" kern="120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600" kern="120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Hedonic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vs. </a:t>
                      </a:r>
                      <a:b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l-GR" sz="1600" b="1" kern="1200" dirty="0" smtClean="0">
                          <a:solidFill>
                            <a:srgbClr val="565656"/>
                          </a:solidFill>
                          <a:latin typeface="Yu Mincho Light"/>
                          <a:ea typeface="Yu Mincho Light"/>
                          <a:cs typeface="+mn-cs"/>
                        </a:rPr>
                        <a:t>ρ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Yu Mincho Light"/>
                          <a:ea typeface="Yu Mincho Light"/>
                          <a:cs typeface="+mn-cs"/>
                        </a:rPr>
                        <a:t>=1, NN=9</a:t>
                      </a:r>
                      <a:endParaRPr lang="de-AT" sz="1600" b="1" kern="120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6.58%</a:t>
                      </a: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Hedonic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de-AT" sz="1600" b="1" kern="120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600" b="1" kern="1200" dirty="0" smtClean="0">
                          <a:solidFill>
                            <a:srgbClr val="565656"/>
                          </a:solidFill>
                          <a:latin typeface="Yu Mincho Light"/>
                          <a:ea typeface="Yu Mincho Light"/>
                          <a:cs typeface="+mn-cs"/>
                        </a:rPr>
                        <a:t>ρ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Yu Mincho Light"/>
                          <a:ea typeface="Yu Mincho Light"/>
                          <a:cs typeface="+mn-cs"/>
                        </a:rPr>
                        <a:t>=0.74, NN=7</a:t>
                      </a:r>
                      <a:endParaRPr lang="de-AT" sz="1600" b="1" kern="120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7.24%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1103" t="14041" r="15093" b="19178"/>
          <a:stretch>
            <a:fillRect/>
          </a:stretch>
        </p:blipFill>
        <p:spPr bwMode="auto">
          <a:xfrm>
            <a:off x="611560" y="1628800"/>
            <a:ext cx="53285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80729"/>
            <a:ext cx="8363272" cy="2016223"/>
          </a:xfrm>
        </p:spPr>
        <p:txBody>
          <a:bodyPr>
            <a:normAutofit/>
          </a:bodyPr>
          <a:lstStyle/>
          <a:p>
            <a:r>
              <a:rPr lang="de-AT" b="1" dirty="0" smtClean="0"/>
              <a:t>Flat / Vienna – </a:t>
            </a:r>
            <a:r>
              <a:rPr lang="de-AT" b="1" dirty="0" err="1" smtClean="0"/>
              <a:t>distance</a:t>
            </a:r>
            <a:r>
              <a:rPr lang="de-AT" b="1" dirty="0" smtClean="0"/>
              <a:t> </a:t>
            </a:r>
            <a:r>
              <a:rPr lang="de-AT" b="1" dirty="0" err="1" smtClean="0"/>
              <a:t>weight</a:t>
            </a:r>
            <a:endParaRPr lang="de-AT" dirty="0" smtClean="0"/>
          </a:p>
          <a:p>
            <a:pPr lvl="1"/>
            <a:endParaRPr lang="de-AT" dirty="0" smtClean="0"/>
          </a:p>
          <a:p>
            <a:pPr lvl="1"/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de-AT" sz="2500" b="1" kern="1200" dirty="0" err="1" smtClean="0">
                <a:solidFill>
                  <a:srgbClr val="0D69A8"/>
                </a:solidFill>
              </a:rPr>
              <a:t>Spatial</a:t>
            </a:r>
            <a:r>
              <a:rPr lang="de-AT" sz="2500" b="1" kern="1200" dirty="0" smtClean="0">
                <a:solidFill>
                  <a:srgbClr val="0D69A8"/>
                </a:solidFill>
              </a:rPr>
              <a:t> </a:t>
            </a:r>
            <a:r>
              <a:rPr lang="de-AT" sz="2500" b="1" kern="1200" dirty="0" err="1" smtClean="0">
                <a:solidFill>
                  <a:srgbClr val="0D69A8"/>
                </a:solidFill>
              </a:rPr>
              <a:t>Weight</a:t>
            </a:r>
            <a:r>
              <a:rPr lang="de-AT" sz="2500" b="1" kern="1200" dirty="0" smtClean="0">
                <a:solidFill>
                  <a:srgbClr val="0D69A8"/>
                </a:solidFill>
              </a:rPr>
              <a:t> Matrix &amp; Parameter</a:t>
            </a:r>
            <a:endParaRPr lang="de-AT" sz="2500" kern="1200" dirty="0">
              <a:solidFill>
                <a:srgbClr val="0D69A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19</a:t>
            </a:fld>
            <a:endParaRPr lang="de-AT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1103" t="26936" r="15093" b="5153"/>
          <a:stretch>
            <a:fillRect/>
          </a:stretch>
        </p:blipFill>
        <p:spPr bwMode="auto">
          <a:xfrm>
            <a:off x="611560" y="1628800"/>
            <a:ext cx="532859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6588224" y="2699752"/>
          <a:ext cx="2376264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792088"/>
              </a:tblGrid>
              <a:tr h="552061">
                <a:tc gridSpan="2">
                  <a:txBody>
                    <a:bodyPr/>
                    <a:lstStyle/>
                    <a:p>
                      <a:pPr algn="ctr"/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Reduction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prediction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error</a:t>
                      </a:r>
                      <a:endParaRPr lang="de-AT" sz="1600" b="1" kern="120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600" kern="120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Hedonic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vs. </a:t>
                      </a:r>
                      <a:b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l-GR" sz="1600" b="1" kern="1200" dirty="0" smtClean="0">
                          <a:solidFill>
                            <a:srgbClr val="565656"/>
                          </a:solidFill>
                          <a:latin typeface="Yu Mincho Light"/>
                          <a:ea typeface="Yu Mincho Light"/>
                          <a:cs typeface="+mn-cs"/>
                        </a:rPr>
                        <a:t>ρ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Yu Mincho Light"/>
                          <a:ea typeface="Yu Mincho Light"/>
                          <a:cs typeface="+mn-cs"/>
                        </a:rPr>
                        <a:t>=1, NN=9</a:t>
                      </a:r>
                      <a:endParaRPr lang="de-AT" sz="1600" b="1" kern="120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9.41%</a:t>
                      </a: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Hedonic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de-AT" sz="1600" b="1" kern="120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600" b="1" kern="1200" dirty="0" smtClean="0">
                          <a:solidFill>
                            <a:srgbClr val="565656"/>
                          </a:solidFill>
                          <a:latin typeface="Yu Mincho Light"/>
                          <a:ea typeface="Yu Mincho Light"/>
                          <a:cs typeface="+mn-cs"/>
                        </a:rPr>
                        <a:t>ρ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Yu Mincho Light"/>
                          <a:ea typeface="Yu Mincho Light"/>
                          <a:cs typeface="+mn-cs"/>
                        </a:rPr>
                        <a:t>=0.93, NN=9</a:t>
                      </a:r>
                      <a:endParaRPr lang="de-AT" sz="1600" b="1" kern="120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9.91%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091877"/>
            <a:ext cx="8291264" cy="5001419"/>
          </a:xfrm>
        </p:spPr>
        <p:txBody>
          <a:bodyPr>
            <a:normAutofit fontScale="92500" lnSpcReduction="20000"/>
          </a:bodyPr>
          <a:lstStyle/>
          <a:p>
            <a:r>
              <a:rPr lang="de-AT" dirty="0" smtClean="0"/>
              <a:t>The Sales </a:t>
            </a:r>
            <a:r>
              <a:rPr lang="de-AT" dirty="0" err="1" smtClean="0"/>
              <a:t>Comparison</a:t>
            </a:r>
            <a:r>
              <a:rPr lang="de-AT" dirty="0" smtClean="0"/>
              <a:t> Approach in Austria</a:t>
            </a:r>
          </a:p>
          <a:p>
            <a:endParaRPr lang="de-AT" dirty="0" smtClean="0"/>
          </a:p>
          <a:p>
            <a:r>
              <a:rPr lang="de-AT" dirty="0" err="1" smtClean="0"/>
              <a:t>Method</a:t>
            </a:r>
            <a:endParaRPr lang="de-AT" dirty="0" smtClean="0"/>
          </a:p>
          <a:p>
            <a:endParaRPr lang="de-AT" dirty="0" smtClean="0"/>
          </a:p>
          <a:p>
            <a:r>
              <a:rPr lang="de-AT" altLang="de-DE" dirty="0" smtClean="0"/>
              <a:t>Data </a:t>
            </a:r>
            <a:r>
              <a:rPr lang="de-AT" altLang="de-DE" dirty="0" err="1" smtClean="0"/>
              <a:t>and</a:t>
            </a:r>
            <a:r>
              <a:rPr lang="de-AT" altLang="de-DE" dirty="0" smtClean="0"/>
              <a:t> model </a:t>
            </a:r>
            <a:r>
              <a:rPr lang="de-AT" altLang="de-DE" dirty="0" err="1" smtClean="0"/>
              <a:t>structure</a:t>
            </a:r>
            <a:endParaRPr lang="de-AT" altLang="de-DE" dirty="0" smtClean="0"/>
          </a:p>
          <a:p>
            <a:pPr>
              <a:buNone/>
            </a:pPr>
            <a:endParaRPr lang="de-AT" dirty="0" smtClean="0"/>
          </a:p>
          <a:p>
            <a:r>
              <a:rPr lang="de-AT" dirty="0" smtClean="0"/>
              <a:t>Data </a:t>
            </a:r>
            <a:r>
              <a:rPr lang="de-AT" dirty="0" err="1" smtClean="0"/>
              <a:t>driven</a:t>
            </a:r>
            <a:r>
              <a:rPr lang="de-AT" dirty="0" smtClean="0"/>
              <a:t> </a:t>
            </a:r>
            <a:r>
              <a:rPr lang="de-AT" dirty="0" err="1" smtClean="0"/>
              <a:t>derivation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comparables</a:t>
            </a:r>
            <a:endParaRPr lang="de-AT" dirty="0" smtClean="0"/>
          </a:p>
          <a:p>
            <a:pPr lvl="1"/>
            <a:r>
              <a:rPr lang="de-AT" dirty="0" smtClean="0"/>
              <a:t>Statistical </a:t>
            </a:r>
            <a:r>
              <a:rPr lang="de-AT" dirty="0" err="1" smtClean="0"/>
              <a:t>quality</a:t>
            </a:r>
            <a:r>
              <a:rPr lang="de-AT" dirty="0" smtClean="0"/>
              <a:t> </a:t>
            </a:r>
            <a:r>
              <a:rPr lang="de-AT" dirty="0" err="1" smtClean="0"/>
              <a:t>adjustment</a:t>
            </a:r>
            <a:r>
              <a:rPr lang="de-AT" dirty="0" smtClean="0"/>
              <a:t> </a:t>
            </a:r>
          </a:p>
          <a:p>
            <a:pPr lvl="1"/>
            <a:r>
              <a:rPr lang="de-AT" dirty="0" err="1" smtClean="0"/>
              <a:t>Consideration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distance</a:t>
            </a:r>
            <a:endParaRPr lang="de-AT" dirty="0" smtClean="0"/>
          </a:p>
          <a:p>
            <a:pPr lvl="1"/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Weight</a:t>
            </a:r>
            <a:r>
              <a:rPr lang="de-AT" dirty="0" smtClean="0"/>
              <a:t> Matrix &amp; Parameter</a:t>
            </a:r>
          </a:p>
          <a:p>
            <a:pPr lvl="1"/>
            <a:r>
              <a:rPr lang="de-AT" dirty="0" smtClean="0"/>
              <a:t>Simulation</a:t>
            </a:r>
          </a:p>
          <a:p>
            <a:pPr lvl="1"/>
            <a:endParaRPr lang="de-AT" dirty="0" smtClean="0"/>
          </a:p>
          <a:p>
            <a:r>
              <a:rPr lang="de-AT" dirty="0" smtClean="0"/>
              <a:t>Further </a:t>
            </a:r>
            <a:r>
              <a:rPr lang="de-AT" dirty="0" err="1" smtClean="0"/>
              <a:t>Improvement</a:t>
            </a:r>
            <a:r>
              <a:rPr lang="de-AT" dirty="0" smtClean="0"/>
              <a:t>: Transaction </a:t>
            </a:r>
            <a:r>
              <a:rPr lang="de-AT" dirty="0" err="1" smtClean="0"/>
              <a:t>discounts</a:t>
            </a:r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Content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2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80729"/>
            <a:ext cx="8363272" cy="2592287"/>
          </a:xfrm>
        </p:spPr>
        <p:txBody>
          <a:bodyPr>
            <a:normAutofit/>
          </a:bodyPr>
          <a:lstStyle/>
          <a:p>
            <a:r>
              <a:rPr lang="de-AT" b="1" dirty="0" smtClean="0"/>
              <a:t>Flat / Vienna – </a:t>
            </a:r>
            <a:r>
              <a:rPr lang="de-AT" b="1" dirty="0" err="1" smtClean="0"/>
              <a:t>wrap</a:t>
            </a:r>
            <a:r>
              <a:rPr lang="de-AT" b="1" dirty="0" smtClean="0"/>
              <a:t> </a:t>
            </a:r>
            <a:r>
              <a:rPr lang="de-AT" b="1" dirty="0" err="1" smtClean="0"/>
              <a:t>up</a:t>
            </a:r>
            <a:endParaRPr lang="de-AT" b="1" dirty="0" smtClean="0"/>
          </a:p>
          <a:p>
            <a:pPr lvl="1"/>
            <a:r>
              <a:rPr lang="de-AT" dirty="0" err="1" smtClean="0"/>
              <a:t>Improvement</a:t>
            </a:r>
            <a:r>
              <a:rPr lang="de-AT" dirty="0" smtClean="0"/>
              <a:t> in </a:t>
            </a:r>
            <a:r>
              <a:rPr lang="de-AT" dirty="0" err="1" smtClean="0"/>
              <a:t>predictive</a:t>
            </a:r>
            <a:r>
              <a:rPr lang="de-AT" dirty="0" smtClean="0"/>
              <a:t> </a:t>
            </a:r>
            <a:r>
              <a:rPr lang="de-AT" dirty="0" err="1" smtClean="0"/>
              <a:t>error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unadjusted</a:t>
            </a:r>
            <a:r>
              <a:rPr lang="de-AT" dirty="0" smtClean="0"/>
              <a:t> </a:t>
            </a:r>
            <a:r>
              <a:rPr lang="de-AT" dirty="0" err="1" smtClean="0"/>
              <a:t>best</a:t>
            </a:r>
            <a:r>
              <a:rPr lang="de-AT" dirty="0" smtClean="0"/>
              <a:t> </a:t>
            </a:r>
            <a:r>
              <a:rPr lang="de-AT" dirty="0" err="1" smtClean="0"/>
              <a:t>comparison</a:t>
            </a:r>
            <a:r>
              <a:rPr lang="de-AT" dirty="0" smtClean="0"/>
              <a:t> </a:t>
            </a:r>
            <a:r>
              <a:rPr lang="de-AT" dirty="0" err="1" smtClean="0"/>
              <a:t>method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hedonic</a:t>
            </a:r>
            <a:r>
              <a:rPr lang="de-AT" dirty="0" smtClean="0"/>
              <a:t> model: 64%</a:t>
            </a:r>
          </a:p>
          <a:p>
            <a:pPr lvl="1"/>
            <a:r>
              <a:rPr lang="de-AT" dirty="0" smtClean="0"/>
              <a:t>Further </a:t>
            </a:r>
            <a:r>
              <a:rPr lang="de-AT" dirty="0" err="1" smtClean="0"/>
              <a:t>improvement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optimal </a:t>
            </a:r>
            <a:r>
              <a:rPr lang="de-AT" dirty="0" err="1" smtClean="0"/>
              <a:t>number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comparables</a:t>
            </a:r>
            <a:r>
              <a:rPr lang="de-AT" dirty="0" smtClean="0"/>
              <a:t> 10% (</a:t>
            </a:r>
            <a:r>
              <a:rPr lang="de-AT" dirty="0" err="1" smtClean="0"/>
              <a:t>distance</a:t>
            </a:r>
            <a:r>
              <a:rPr lang="de-AT" dirty="0" smtClean="0"/>
              <a:t> </a:t>
            </a:r>
            <a:r>
              <a:rPr lang="de-AT" dirty="0" err="1" smtClean="0"/>
              <a:t>weight</a:t>
            </a:r>
            <a:r>
              <a:rPr lang="de-AT" dirty="0" smtClean="0"/>
              <a:t>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de-AT" sz="2500" b="1" kern="1200" dirty="0" err="1" smtClean="0">
                <a:solidFill>
                  <a:srgbClr val="0D69A8"/>
                </a:solidFill>
              </a:rPr>
              <a:t>Spatial</a:t>
            </a:r>
            <a:r>
              <a:rPr lang="de-AT" sz="2500" b="1" kern="1200" dirty="0" smtClean="0">
                <a:solidFill>
                  <a:srgbClr val="0D69A8"/>
                </a:solidFill>
              </a:rPr>
              <a:t> </a:t>
            </a:r>
            <a:r>
              <a:rPr lang="de-AT" sz="2500" b="1" kern="1200" dirty="0" err="1" smtClean="0">
                <a:solidFill>
                  <a:srgbClr val="0D69A8"/>
                </a:solidFill>
              </a:rPr>
              <a:t>Weight</a:t>
            </a:r>
            <a:r>
              <a:rPr lang="de-AT" sz="2500" b="1" kern="1200" dirty="0" smtClean="0">
                <a:solidFill>
                  <a:srgbClr val="0D69A8"/>
                </a:solidFill>
              </a:rPr>
              <a:t> Matrix &amp; Parameter</a:t>
            </a:r>
            <a:endParaRPr lang="de-AT" sz="2500" kern="1200" dirty="0">
              <a:solidFill>
                <a:srgbClr val="0D69A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20</a:t>
            </a:fld>
            <a:endParaRPr lang="de-AT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5" y="3429000"/>
            <a:ext cx="45910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Simulation Single Family </a:t>
            </a:r>
            <a:r>
              <a:rPr lang="de-AT" dirty="0" err="1" smtClean="0"/>
              <a:t>Homes</a:t>
            </a:r>
            <a:endParaRPr lang="de-AT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21</a:t>
            </a:fld>
            <a:endParaRPr lang="de-AT"/>
          </a:p>
        </p:txBody>
      </p:sp>
      <p:pic>
        <p:nvPicPr>
          <p:cNvPr id="169986" name="Picture 2" descr="C:\Users\privat\Downloads\ovi\efh_sim3.png"/>
          <p:cNvPicPr>
            <a:picLocks noChangeAspect="1" noChangeArrowheads="1"/>
          </p:cNvPicPr>
          <p:nvPr/>
        </p:nvPicPr>
        <p:blipFill>
          <a:blip r:embed="rId2" cstate="print"/>
          <a:srcRect l="3846" t="32849" r="3846" b="29554"/>
          <a:stretch>
            <a:fillRect/>
          </a:stretch>
        </p:blipFill>
        <p:spPr bwMode="auto">
          <a:xfrm>
            <a:off x="2082200" y="3482340"/>
            <a:ext cx="6629033" cy="2700000"/>
          </a:xfrm>
          <a:prstGeom prst="rect">
            <a:avLst/>
          </a:prstGeom>
          <a:noFill/>
        </p:spPr>
      </p:pic>
      <p:pic>
        <p:nvPicPr>
          <p:cNvPr id="169987" name="Picture 3" descr="C:\Users\privat\Downloads\ovi\efh_sim_wien3.png"/>
          <p:cNvPicPr>
            <a:picLocks noChangeAspect="1" noChangeArrowheads="1"/>
          </p:cNvPicPr>
          <p:nvPr/>
        </p:nvPicPr>
        <p:blipFill>
          <a:blip r:embed="rId3" cstate="print"/>
          <a:srcRect l="3711" t="25285" r="3515" b="20767"/>
          <a:stretch>
            <a:fillRect/>
          </a:stretch>
        </p:blipFill>
        <p:spPr bwMode="auto">
          <a:xfrm>
            <a:off x="3923928" y="919498"/>
            <a:ext cx="4333637" cy="2520000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/>
        </p:nvSpPr>
        <p:spPr>
          <a:xfrm>
            <a:off x="7380312" y="931580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hteck 15"/>
          <p:cNvSpPr/>
          <p:nvPr/>
        </p:nvSpPr>
        <p:spPr>
          <a:xfrm>
            <a:off x="7452320" y="3212976"/>
            <a:ext cx="165618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feld 16"/>
          <p:cNvSpPr txBox="1"/>
          <p:nvPr/>
        </p:nvSpPr>
        <p:spPr>
          <a:xfrm>
            <a:off x="323528" y="1488266"/>
            <a:ext cx="3312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565656"/>
                </a:solidFill>
              </a:rPr>
              <a:t>Simulation</a:t>
            </a:r>
          </a:p>
          <a:p>
            <a:r>
              <a:rPr lang="de-AT" b="1" dirty="0" smtClean="0">
                <a:solidFill>
                  <a:srgbClr val="565656"/>
                </a:solidFill>
              </a:rPr>
              <a:t>Living </a:t>
            </a:r>
            <a:r>
              <a:rPr lang="de-AT" b="1" dirty="0" err="1" smtClean="0">
                <a:solidFill>
                  <a:srgbClr val="565656"/>
                </a:solidFill>
              </a:rPr>
              <a:t>area</a:t>
            </a:r>
            <a:r>
              <a:rPr lang="de-AT" b="1" dirty="0" smtClean="0">
                <a:solidFill>
                  <a:srgbClr val="565656"/>
                </a:solidFill>
              </a:rPr>
              <a:t>: </a:t>
            </a:r>
            <a:r>
              <a:rPr lang="de-AT" dirty="0" smtClean="0">
                <a:solidFill>
                  <a:srgbClr val="565656"/>
                </a:solidFill>
              </a:rPr>
              <a:t>120m²</a:t>
            </a:r>
          </a:p>
          <a:p>
            <a:r>
              <a:rPr lang="de-AT" b="1" dirty="0" smtClean="0">
                <a:solidFill>
                  <a:srgbClr val="565656"/>
                </a:solidFill>
              </a:rPr>
              <a:t>Plot </a:t>
            </a:r>
            <a:r>
              <a:rPr lang="de-AT" b="1" dirty="0" err="1" smtClean="0">
                <a:solidFill>
                  <a:srgbClr val="565656"/>
                </a:solidFill>
              </a:rPr>
              <a:t>area</a:t>
            </a:r>
            <a:r>
              <a:rPr lang="de-AT" b="1" dirty="0" smtClean="0">
                <a:solidFill>
                  <a:srgbClr val="565656"/>
                </a:solidFill>
              </a:rPr>
              <a:t>:</a:t>
            </a:r>
            <a:r>
              <a:rPr lang="de-AT" dirty="0" smtClean="0">
                <a:solidFill>
                  <a:srgbClr val="565656"/>
                </a:solidFill>
              </a:rPr>
              <a:t> 650 m²</a:t>
            </a:r>
          </a:p>
          <a:p>
            <a:r>
              <a:rPr lang="de-AT" b="1" dirty="0" err="1" smtClean="0">
                <a:solidFill>
                  <a:srgbClr val="565656"/>
                </a:solidFill>
              </a:rPr>
              <a:t>Construction</a:t>
            </a:r>
            <a:r>
              <a:rPr lang="de-AT" b="1" dirty="0" smtClean="0">
                <a:solidFill>
                  <a:srgbClr val="565656"/>
                </a:solidFill>
              </a:rPr>
              <a:t> </a:t>
            </a:r>
            <a:r>
              <a:rPr lang="de-AT" b="1" dirty="0" err="1" smtClean="0">
                <a:solidFill>
                  <a:srgbClr val="565656"/>
                </a:solidFill>
              </a:rPr>
              <a:t>year</a:t>
            </a:r>
            <a:r>
              <a:rPr lang="de-AT" b="1" dirty="0" smtClean="0">
                <a:solidFill>
                  <a:srgbClr val="565656"/>
                </a:solidFill>
              </a:rPr>
              <a:t>:</a:t>
            </a:r>
            <a:r>
              <a:rPr lang="de-AT" dirty="0" smtClean="0">
                <a:solidFill>
                  <a:srgbClr val="565656"/>
                </a:solidFill>
              </a:rPr>
              <a:t> 2000</a:t>
            </a:r>
            <a:endParaRPr lang="de-AT" dirty="0">
              <a:solidFill>
                <a:srgbClr val="5656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22</a:t>
            </a:fld>
            <a:endParaRPr lang="de-AT"/>
          </a:p>
        </p:txBody>
      </p:sp>
      <p:sp>
        <p:nvSpPr>
          <p:cNvPr id="14" name="Titel 2"/>
          <p:cNvSpPr>
            <a:spLocks noGrp="1"/>
          </p:cNvSpPr>
          <p:nvPr>
            <p:ph type="title"/>
          </p:nvPr>
        </p:nvSpPr>
        <p:spPr>
          <a:xfrm>
            <a:off x="457200" y="135682"/>
            <a:ext cx="8229600" cy="562074"/>
          </a:xfrm>
        </p:spPr>
        <p:txBody>
          <a:bodyPr>
            <a:normAutofit/>
          </a:bodyPr>
          <a:lstStyle/>
          <a:p>
            <a:r>
              <a:rPr lang="de-AT" dirty="0" smtClean="0"/>
              <a:t>Simulation Apartments</a:t>
            </a:r>
            <a:endParaRPr lang="de-AT" b="0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1835696" y="909000"/>
            <a:ext cx="7200800" cy="5288580"/>
            <a:chOff x="1115616" y="909000"/>
            <a:chExt cx="7200800" cy="5288580"/>
          </a:xfrm>
        </p:grpSpPr>
        <p:pic>
          <p:nvPicPr>
            <p:cNvPr id="9" name="Picture 4" descr="C:\Users\privat\Downloads\ovi\etw_sim3.png"/>
            <p:cNvPicPr>
              <a:picLocks noChangeAspect="1" noChangeArrowheads="1"/>
            </p:cNvPicPr>
            <p:nvPr/>
          </p:nvPicPr>
          <p:blipFill>
            <a:blip r:embed="rId2" cstate="print"/>
            <a:srcRect l="4345" t="33746" r="3937" b="30371"/>
            <a:stretch>
              <a:fillRect/>
            </a:stretch>
          </p:blipFill>
          <p:spPr bwMode="auto">
            <a:xfrm>
              <a:off x="1115616" y="3497580"/>
              <a:ext cx="6901148" cy="2700000"/>
            </a:xfrm>
            <a:prstGeom prst="rect">
              <a:avLst/>
            </a:prstGeom>
            <a:noFill/>
          </p:spPr>
        </p:pic>
        <p:pic>
          <p:nvPicPr>
            <p:cNvPr id="11" name="Picture 5" descr="C:\Users\privat\Downloads\ovi\etw_sim_wien3.png"/>
            <p:cNvPicPr>
              <a:picLocks noChangeAspect="1" noChangeArrowheads="1"/>
            </p:cNvPicPr>
            <p:nvPr/>
          </p:nvPicPr>
          <p:blipFill>
            <a:blip r:embed="rId3" cstate="print"/>
            <a:srcRect l="3704" t="23285" r="3704" b="22122"/>
            <a:stretch>
              <a:fillRect/>
            </a:stretch>
          </p:blipFill>
          <p:spPr bwMode="auto">
            <a:xfrm>
              <a:off x="3188608" y="909000"/>
              <a:ext cx="4274084" cy="2520000"/>
            </a:xfrm>
            <a:prstGeom prst="rect">
              <a:avLst/>
            </a:prstGeom>
            <a:noFill/>
          </p:spPr>
        </p:pic>
        <p:sp>
          <p:nvSpPr>
            <p:cNvPr id="16" name="Rechteck 15"/>
            <p:cNvSpPr/>
            <p:nvPr/>
          </p:nvSpPr>
          <p:spPr>
            <a:xfrm>
              <a:off x="6660232" y="3212976"/>
              <a:ext cx="16561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588224" y="1011208"/>
              <a:ext cx="165618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323528" y="1488266"/>
            <a:ext cx="3312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565656"/>
                </a:solidFill>
              </a:rPr>
              <a:t>Simulation</a:t>
            </a:r>
          </a:p>
          <a:p>
            <a:r>
              <a:rPr lang="de-AT" b="1" dirty="0" smtClean="0">
                <a:solidFill>
                  <a:srgbClr val="565656"/>
                </a:solidFill>
              </a:rPr>
              <a:t>Living </a:t>
            </a:r>
            <a:r>
              <a:rPr lang="de-AT" b="1" dirty="0" err="1" smtClean="0">
                <a:solidFill>
                  <a:srgbClr val="565656"/>
                </a:solidFill>
              </a:rPr>
              <a:t>area</a:t>
            </a:r>
            <a:r>
              <a:rPr lang="de-AT" b="1" dirty="0" smtClean="0">
                <a:solidFill>
                  <a:srgbClr val="565656"/>
                </a:solidFill>
              </a:rPr>
              <a:t>: </a:t>
            </a:r>
            <a:r>
              <a:rPr lang="de-AT" dirty="0" smtClean="0">
                <a:solidFill>
                  <a:srgbClr val="565656"/>
                </a:solidFill>
              </a:rPr>
              <a:t>80m²</a:t>
            </a:r>
          </a:p>
          <a:p>
            <a:r>
              <a:rPr lang="de-AT" b="1" dirty="0" err="1" smtClean="0">
                <a:solidFill>
                  <a:srgbClr val="565656"/>
                </a:solidFill>
              </a:rPr>
              <a:t>Construction</a:t>
            </a:r>
            <a:r>
              <a:rPr lang="de-AT" b="1" dirty="0" smtClean="0">
                <a:solidFill>
                  <a:srgbClr val="565656"/>
                </a:solidFill>
              </a:rPr>
              <a:t> </a:t>
            </a:r>
            <a:r>
              <a:rPr lang="de-AT" b="1" dirty="0" err="1" smtClean="0">
                <a:solidFill>
                  <a:srgbClr val="565656"/>
                </a:solidFill>
              </a:rPr>
              <a:t>year</a:t>
            </a:r>
            <a:r>
              <a:rPr lang="de-AT" b="1" dirty="0" smtClean="0">
                <a:solidFill>
                  <a:srgbClr val="565656"/>
                </a:solidFill>
              </a:rPr>
              <a:t>:</a:t>
            </a:r>
            <a:r>
              <a:rPr lang="de-AT" dirty="0" smtClean="0">
                <a:solidFill>
                  <a:srgbClr val="565656"/>
                </a:solidFill>
              </a:rPr>
              <a:t> 2000</a:t>
            </a:r>
          </a:p>
          <a:p>
            <a:r>
              <a:rPr lang="de-AT" b="1" dirty="0" err="1" smtClean="0">
                <a:solidFill>
                  <a:srgbClr val="565656"/>
                </a:solidFill>
              </a:rPr>
              <a:t>Floor</a:t>
            </a:r>
            <a:r>
              <a:rPr lang="de-AT" dirty="0" smtClean="0">
                <a:solidFill>
                  <a:srgbClr val="565656"/>
                </a:solidFill>
              </a:rPr>
              <a:t>: 2. OG, </a:t>
            </a:r>
            <a:r>
              <a:rPr lang="de-AT" dirty="0" err="1" smtClean="0">
                <a:solidFill>
                  <a:srgbClr val="565656"/>
                </a:solidFill>
              </a:rPr>
              <a:t>elevator</a:t>
            </a:r>
            <a:endParaRPr lang="de-AT" dirty="0">
              <a:solidFill>
                <a:srgbClr val="5656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40559"/>
          </a:xfrm>
        </p:spPr>
        <p:txBody>
          <a:bodyPr>
            <a:normAutofit/>
          </a:bodyPr>
          <a:lstStyle/>
          <a:p>
            <a:r>
              <a:rPr lang="de-AT" dirty="0" smtClean="0"/>
              <a:t>The </a:t>
            </a:r>
            <a:r>
              <a:rPr lang="de-AT" dirty="0" err="1" smtClean="0"/>
              <a:t>comparison</a:t>
            </a:r>
            <a:r>
              <a:rPr lang="de-AT" dirty="0" smtClean="0"/>
              <a:t> </a:t>
            </a:r>
            <a:r>
              <a:rPr lang="de-AT" dirty="0" err="1" smtClean="0"/>
              <a:t>method</a:t>
            </a:r>
            <a:r>
              <a:rPr lang="de-AT" dirty="0" smtClean="0"/>
              <a:t> </a:t>
            </a:r>
            <a:r>
              <a:rPr lang="de-AT" dirty="0" err="1" smtClean="0"/>
              <a:t>should</a:t>
            </a:r>
            <a:r>
              <a:rPr lang="de-AT" dirty="0" smtClean="0"/>
              <a:t> </a:t>
            </a:r>
            <a:r>
              <a:rPr lang="de-AT" dirty="0" err="1" smtClean="0"/>
              <a:t>only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used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purchase</a:t>
            </a:r>
            <a:r>
              <a:rPr lang="de-AT" dirty="0" smtClean="0"/>
              <a:t> </a:t>
            </a:r>
            <a:r>
              <a:rPr lang="de-AT" dirty="0" err="1" smtClean="0"/>
              <a:t>price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endParaRPr lang="de-AT" dirty="0" smtClean="0"/>
          </a:p>
          <a:p>
            <a:r>
              <a:rPr lang="de-AT" dirty="0" err="1" smtClean="0"/>
              <a:t>However</a:t>
            </a:r>
            <a:r>
              <a:rPr lang="de-AT" dirty="0" smtClean="0"/>
              <a:t>, </a:t>
            </a:r>
            <a:r>
              <a:rPr lang="de-AT" dirty="0" err="1" smtClean="0"/>
              <a:t>the</a:t>
            </a:r>
            <a:r>
              <a:rPr lang="de-AT" dirty="0" smtClean="0"/>
              <a:t> Austrian </a:t>
            </a:r>
            <a:r>
              <a:rPr lang="de-AT" dirty="0" err="1" smtClean="0"/>
              <a:t>land</a:t>
            </a:r>
            <a:r>
              <a:rPr lang="de-AT" dirty="0" smtClean="0"/>
              <a:t> </a:t>
            </a:r>
            <a:r>
              <a:rPr lang="de-AT" dirty="0" err="1" smtClean="0"/>
              <a:t>register</a:t>
            </a:r>
            <a:r>
              <a:rPr lang="de-AT" dirty="0" smtClean="0"/>
              <a:t> </a:t>
            </a:r>
            <a:r>
              <a:rPr lang="de-AT" dirty="0" err="1" smtClean="0"/>
              <a:t>hardly</a:t>
            </a:r>
            <a:r>
              <a:rPr lang="de-AT" dirty="0" smtClean="0"/>
              <a:t> </a:t>
            </a:r>
            <a:r>
              <a:rPr lang="de-AT" dirty="0" err="1" smtClean="0"/>
              <a:t>provides</a:t>
            </a:r>
            <a:r>
              <a:rPr lang="de-AT" dirty="0" smtClean="0"/>
              <a:t> </a:t>
            </a:r>
            <a:r>
              <a:rPr lang="de-AT" dirty="0" err="1" smtClean="0"/>
              <a:t>any</a:t>
            </a:r>
            <a:r>
              <a:rPr lang="de-AT" dirty="0" smtClean="0"/>
              <a:t> </a:t>
            </a:r>
            <a:r>
              <a:rPr lang="de-AT" dirty="0" err="1" smtClean="0"/>
              <a:t>quality</a:t>
            </a:r>
            <a:r>
              <a:rPr lang="de-AT" dirty="0" smtClean="0"/>
              <a:t> </a:t>
            </a:r>
            <a:r>
              <a:rPr lang="de-AT" dirty="0" err="1" smtClean="0"/>
              <a:t>information</a:t>
            </a:r>
            <a:endParaRPr lang="de-AT" dirty="0" smtClean="0"/>
          </a:p>
          <a:p>
            <a:r>
              <a:rPr lang="de-AT" dirty="0" err="1" smtClean="0"/>
              <a:t>Therefore</a:t>
            </a:r>
            <a:r>
              <a:rPr lang="de-AT" dirty="0" smtClean="0"/>
              <a:t>, </a:t>
            </a:r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try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match</a:t>
            </a:r>
            <a:r>
              <a:rPr lang="de-AT" dirty="0" smtClean="0"/>
              <a:t> </a:t>
            </a:r>
            <a:r>
              <a:rPr lang="de-AT" dirty="0" err="1" smtClean="0"/>
              <a:t>purchase</a:t>
            </a:r>
            <a:r>
              <a:rPr lang="de-AT" dirty="0" smtClean="0"/>
              <a:t> </a:t>
            </a:r>
            <a:r>
              <a:rPr lang="de-AT" dirty="0" err="1" smtClean="0"/>
              <a:t>prices</a:t>
            </a:r>
            <a:r>
              <a:rPr lang="de-AT" dirty="0" smtClean="0"/>
              <a:t>*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offer</a:t>
            </a:r>
            <a:r>
              <a:rPr lang="de-AT" dirty="0" smtClean="0"/>
              <a:t> </a:t>
            </a:r>
            <a:r>
              <a:rPr lang="de-AT" dirty="0" err="1" smtClean="0"/>
              <a:t>prices</a:t>
            </a:r>
            <a:endParaRPr lang="de-AT" dirty="0" smtClean="0"/>
          </a:p>
          <a:p>
            <a:pPr lvl="1"/>
            <a:r>
              <a:rPr lang="de-AT" dirty="0" smtClean="0"/>
              <a:t>3.700 </a:t>
            </a:r>
            <a:r>
              <a:rPr lang="de-AT" dirty="0" err="1" smtClean="0"/>
              <a:t>apartments</a:t>
            </a:r>
            <a:endParaRPr lang="de-AT" dirty="0" smtClean="0"/>
          </a:p>
          <a:p>
            <a:pPr lvl="1"/>
            <a:r>
              <a:rPr lang="de-AT" dirty="0" smtClean="0"/>
              <a:t>2.400 </a:t>
            </a:r>
            <a:r>
              <a:rPr lang="de-AT" dirty="0" err="1" smtClean="0"/>
              <a:t>family</a:t>
            </a:r>
            <a:r>
              <a:rPr lang="de-AT" dirty="0" smtClean="0"/>
              <a:t> </a:t>
            </a:r>
            <a:r>
              <a:rPr lang="de-AT" dirty="0" err="1" smtClean="0"/>
              <a:t>homes</a:t>
            </a:r>
            <a:endParaRPr lang="de-AT" dirty="0" smtClean="0"/>
          </a:p>
          <a:p>
            <a:r>
              <a:rPr lang="de-AT" dirty="0" err="1" smtClean="0"/>
              <a:t>Calculation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„</a:t>
            </a:r>
            <a:r>
              <a:rPr lang="de-AT" dirty="0" err="1" smtClean="0"/>
              <a:t>transaction</a:t>
            </a:r>
            <a:r>
              <a:rPr lang="de-AT" dirty="0" smtClean="0"/>
              <a:t> </a:t>
            </a:r>
            <a:r>
              <a:rPr lang="de-AT" dirty="0" err="1" smtClean="0"/>
              <a:t>discount</a:t>
            </a:r>
            <a:r>
              <a:rPr lang="de-AT" dirty="0" smtClean="0"/>
              <a:t>“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offer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purchase</a:t>
            </a:r>
            <a:r>
              <a:rPr lang="de-AT" dirty="0" smtClean="0"/>
              <a:t> </a:t>
            </a:r>
            <a:r>
              <a:rPr lang="de-AT" dirty="0" err="1" smtClean="0"/>
              <a:t>price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Further </a:t>
            </a:r>
            <a:r>
              <a:rPr lang="de-AT" dirty="0" err="1" smtClean="0"/>
              <a:t>Improvement</a:t>
            </a:r>
            <a:r>
              <a:rPr lang="de-AT" dirty="0" smtClean="0"/>
              <a:t> : Transaction </a:t>
            </a:r>
            <a:r>
              <a:rPr lang="de-AT" dirty="0" err="1" smtClean="0"/>
              <a:t>discounts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23</a:t>
            </a:fld>
            <a:endParaRPr lang="de-AT"/>
          </a:p>
        </p:txBody>
      </p:sp>
      <p:grpSp>
        <p:nvGrpSpPr>
          <p:cNvPr id="10" name="Gruppieren 9"/>
          <p:cNvGrpSpPr/>
          <p:nvPr/>
        </p:nvGrpSpPr>
        <p:grpSpPr>
          <a:xfrm>
            <a:off x="4499992" y="3429000"/>
            <a:ext cx="2879304" cy="1316876"/>
            <a:chOff x="3131840" y="2328148"/>
            <a:chExt cx="3095328" cy="1388884"/>
          </a:xfrm>
        </p:grpSpPr>
        <p:pic>
          <p:nvPicPr>
            <p:cNvPr id="11" name="Picture 2" descr="Verbinden, Verbindung, Zusammenarbeit, Hände, Halten"/>
            <p:cNvPicPr>
              <a:picLocks noChangeAspect="1" noChangeArrowheads="1"/>
            </p:cNvPicPr>
            <p:nvPr/>
          </p:nvPicPr>
          <p:blipFill>
            <a:blip r:embed="rId2" cstate="print"/>
            <a:srcRect t="18900" b="17314"/>
            <a:stretch>
              <a:fillRect/>
            </a:stretch>
          </p:blipFill>
          <p:spPr bwMode="auto">
            <a:xfrm>
              <a:off x="3131840" y="2400762"/>
              <a:ext cx="3095328" cy="1316270"/>
            </a:xfrm>
            <a:prstGeom prst="rect">
              <a:avLst/>
            </a:prstGeom>
            <a:noFill/>
          </p:spPr>
        </p:pic>
        <p:pic>
          <p:nvPicPr>
            <p:cNvPr id="12" name="Picture 6" descr="D:\Downloads\real-estate-156502_128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3" y="2437444"/>
              <a:ext cx="576064" cy="807625"/>
            </a:xfrm>
            <a:prstGeom prst="rect">
              <a:avLst/>
            </a:prstGeom>
            <a:noFill/>
          </p:spPr>
        </p:pic>
        <p:pic>
          <p:nvPicPr>
            <p:cNvPr id="13" name="Picture 7" descr="D:\Downloads\realtor-156501_128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2328148"/>
              <a:ext cx="576064" cy="812296"/>
            </a:xfrm>
            <a:prstGeom prst="rect">
              <a:avLst/>
            </a:prstGeom>
            <a:noFill/>
          </p:spPr>
        </p:pic>
      </p:grpSp>
      <p:sp>
        <p:nvSpPr>
          <p:cNvPr id="14" name="Textfeld 13"/>
          <p:cNvSpPr txBox="1"/>
          <p:nvPr/>
        </p:nvSpPr>
        <p:spPr>
          <a:xfrm>
            <a:off x="467544" y="583720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rgbClr val="565656"/>
                </a:solidFill>
              </a:rPr>
              <a:t>* </a:t>
            </a:r>
            <a:r>
              <a:rPr lang="de-AT" sz="2000" dirty="0" err="1" smtClean="0">
                <a:solidFill>
                  <a:srgbClr val="565656"/>
                </a:solidFill>
              </a:rPr>
              <a:t>purchase</a:t>
            </a:r>
            <a:r>
              <a:rPr lang="de-AT" sz="2000" dirty="0" smtClean="0">
                <a:solidFill>
                  <a:srgbClr val="565656"/>
                </a:solidFill>
              </a:rPr>
              <a:t> </a:t>
            </a:r>
            <a:r>
              <a:rPr lang="de-AT" sz="2000" dirty="0" err="1" smtClean="0">
                <a:solidFill>
                  <a:srgbClr val="565656"/>
                </a:solidFill>
              </a:rPr>
              <a:t>price</a:t>
            </a:r>
            <a:r>
              <a:rPr lang="de-AT" sz="2000" dirty="0" smtClean="0">
                <a:solidFill>
                  <a:srgbClr val="565656"/>
                </a:solidFill>
              </a:rPr>
              <a:t> </a:t>
            </a:r>
            <a:r>
              <a:rPr lang="de-AT" sz="2000" dirty="0" err="1" smtClean="0">
                <a:solidFill>
                  <a:srgbClr val="565656"/>
                </a:solidFill>
              </a:rPr>
              <a:t>data</a:t>
            </a:r>
            <a:r>
              <a:rPr lang="de-AT" sz="2000" dirty="0" smtClean="0">
                <a:solidFill>
                  <a:srgbClr val="565656"/>
                </a:solidFill>
              </a:rPr>
              <a:t> was </a:t>
            </a:r>
            <a:r>
              <a:rPr lang="de-AT" sz="2000" dirty="0" err="1" smtClean="0">
                <a:solidFill>
                  <a:srgbClr val="565656"/>
                </a:solidFill>
              </a:rPr>
              <a:t>provided</a:t>
            </a:r>
            <a:r>
              <a:rPr lang="de-AT" sz="2000" dirty="0" smtClean="0">
                <a:solidFill>
                  <a:srgbClr val="565656"/>
                </a:solidFill>
              </a:rPr>
              <a:t> </a:t>
            </a:r>
            <a:r>
              <a:rPr lang="de-AT" sz="2000" dirty="0" err="1" smtClean="0">
                <a:solidFill>
                  <a:srgbClr val="565656"/>
                </a:solidFill>
              </a:rPr>
              <a:t>by</a:t>
            </a:r>
            <a:r>
              <a:rPr lang="de-AT" sz="2000" dirty="0" smtClean="0">
                <a:solidFill>
                  <a:srgbClr val="565656"/>
                </a:solidFill>
              </a:rPr>
              <a:t> ZT Datenforum </a:t>
            </a:r>
            <a:r>
              <a:rPr lang="de-AT" sz="2000" dirty="0" err="1" smtClean="0">
                <a:solidFill>
                  <a:srgbClr val="565656"/>
                </a:solidFill>
              </a:rPr>
              <a:t>for</a:t>
            </a:r>
            <a:r>
              <a:rPr lang="de-AT" sz="2000" dirty="0" smtClean="0">
                <a:solidFill>
                  <a:srgbClr val="565656"/>
                </a:solidFill>
              </a:rPr>
              <a:t> </a:t>
            </a:r>
            <a:r>
              <a:rPr lang="de-AT" sz="2000" dirty="0" err="1" smtClean="0">
                <a:solidFill>
                  <a:srgbClr val="565656"/>
                </a:solidFill>
              </a:rPr>
              <a:t>academic</a:t>
            </a:r>
            <a:r>
              <a:rPr lang="de-AT" sz="2000" dirty="0" smtClean="0">
                <a:solidFill>
                  <a:srgbClr val="565656"/>
                </a:solidFill>
              </a:rPr>
              <a:t> </a:t>
            </a:r>
            <a:r>
              <a:rPr lang="de-AT" sz="2000" dirty="0" err="1" smtClean="0">
                <a:solidFill>
                  <a:srgbClr val="565656"/>
                </a:solidFill>
              </a:rPr>
              <a:t>purposes</a:t>
            </a:r>
            <a:endParaRPr lang="de-AT" sz="2000" dirty="0" smtClean="0">
              <a:solidFill>
                <a:srgbClr val="5656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69168" y="908720"/>
            <a:ext cx="4114800" cy="2376263"/>
          </a:xfrm>
        </p:spPr>
        <p:txBody>
          <a:bodyPr>
            <a:normAutofit/>
          </a:bodyPr>
          <a:lstStyle/>
          <a:p>
            <a:r>
              <a:rPr lang="de-AT" dirty="0" smtClean="0"/>
              <a:t>Transaction </a:t>
            </a:r>
            <a:r>
              <a:rPr lang="de-AT" dirty="0" err="1" smtClean="0"/>
              <a:t>discounts</a:t>
            </a:r>
            <a:r>
              <a:rPr lang="de-AT" dirty="0" smtClean="0"/>
              <a:t> </a:t>
            </a:r>
            <a:r>
              <a:rPr lang="de-AT" dirty="0" err="1" smtClean="0"/>
              <a:t>over</a:t>
            </a:r>
            <a:r>
              <a:rPr lang="de-AT" dirty="0" smtClean="0"/>
              <a:t> </a:t>
            </a:r>
            <a:r>
              <a:rPr lang="de-AT" dirty="0" err="1" smtClean="0"/>
              <a:t>states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</a:p>
          <a:p>
            <a:pPr lvl="1"/>
            <a:r>
              <a:rPr lang="de-AT" dirty="0" err="1" smtClean="0"/>
              <a:t>family</a:t>
            </a:r>
            <a:r>
              <a:rPr lang="de-AT" dirty="0" smtClean="0"/>
              <a:t> </a:t>
            </a:r>
            <a:r>
              <a:rPr lang="de-AT" dirty="0" err="1" smtClean="0"/>
              <a:t>homes</a:t>
            </a:r>
            <a:r>
              <a:rPr lang="de-AT" dirty="0" smtClean="0"/>
              <a:t> </a:t>
            </a:r>
            <a:r>
              <a:rPr lang="de-AT" dirty="0" err="1" smtClean="0"/>
              <a:t>upper</a:t>
            </a:r>
            <a:r>
              <a:rPr lang="de-AT" dirty="0" smtClean="0"/>
              <a:t> </a:t>
            </a:r>
            <a:r>
              <a:rPr lang="de-AT" dirty="0" err="1" smtClean="0"/>
              <a:t>panel</a:t>
            </a:r>
            <a:r>
              <a:rPr lang="de-AT" dirty="0" smtClean="0"/>
              <a:t>) </a:t>
            </a:r>
          </a:p>
          <a:p>
            <a:pPr lvl="1"/>
            <a:r>
              <a:rPr lang="de-AT" dirty="0" smtClean="0"/>
              <a:t>Apartments (</a:t>
            </a:r>
            <a:r>
              <a:rPr lang="de-AT" dirty="0" err="1" smtClean="0"/>
              <a:t>lower</a:t>
            </a:r>
            <a:r>
              <a:rPr lang="de-AT" dirty="0" smtClean="0"/>
              <a:t> </a:t>
            </a:r>
            <a:r>
              <a:rPr lang="de-AT" dirty="0" err="1" smtClean="0"/>
              <a:t>panel</a:t>
            </a:r>
            <a:r>
              <a:rPr lang="de-AT" dirty="0" smtClean="0"/>
              <a:t>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Further </a:t>
            </a:r>
            <a:r>
              <a:rPr lang="de-AT" dirty="0" err="1" smtClean="0"/>
              <a:t>Improvement</a:t>
            </a:r>
            <a:r>
              <a:rPr lang="de-AT" dirty="0" smtClean="0"/>
              <a:t> : Transaction </a:t>
            </a:r>
            <a:r>
              <a:rPr lang="de-AT" dirty="0" err="1" smtClean="0"/>
              <a:t>discounts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24</a:t>
            </a:fld>
            <a:endParaRPr lang="de-A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5262" y="908720"/>
            <a:ext cx="4945724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4786" y="3537304"/>
            <a:ext cx="4945726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85" y="3284984"/>
            <a:ext cx="419118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4"/>
          <p:cNvGrpSpPr/>
          <p:nvPr/>
        </p:nvGrpSpPr>
        <p:grpSpPr>
          <a:xfrm>
            <a:off x="2771800" y="3501008"/>
            <a:ext cx="3346276" cy="1440160"/>
            <a:chOff x="2771800" y="2824361"/>
            <a:chExt cx="3346276" cy="1440160"/>
          </a:xfrm>
        </p:grpSpPr>
        <p:sp>
          <p:nvSpPr>
            <p:cNvPr id="16" name="Untertitel 2"/>
            <p:cNvSpPr txBox="1">
              <a:spLocks/>
            </p:cNvSpPr>
            <p:nvPr/>
          </p:nvSpPr>
          <p:spPr>
            <a:xfrm>
              <a:off x="2771800" y="2824361"/>
              <a:ext cx="3346276" cy="144016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algn="ctr">
                <a:buNone/>
                <a:defRPr lang="de-AT" sz="2900" kern="12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AT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DataScience</a:t>
              </a:r>
              <a:r>
                <a:rPr kumimoji="0" lang="de-AT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Service GmbH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de-AT" sz="1400" dirty="0">
                  <a:solidFill>
                    <a:srgbClr val="565656"/>
                  </a:solidFill>
                </a:rPr>
                <a:t>Erzherzog Johann Platz 1</a:t>
              </a:r>
            </a:p>
            <a:p>
              <a:pPr marL="514350" marR="0" lvl="0" indent="-51435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de-AT" sz="1400" dirty="0" smtClean="0">
                  <a:solidFill>
                    <a:srgbClr val="565656"/>
                  </a:solidFill>
                </a:rPr>
                <a:t>1. Stock </a:t>
              </a:r>
              <a:r>
                <a:rPr lang="de-AT" sz="1400" dirty="0">
                  <a:solidFill>
                    <a:srgbClr val="565656"/>
                  </a:solidFill>
                </a:rPr>
                <a:t>(i²c  </a:t>
              </a:r>
              <a:r>
                <a:rPr lang="de-AT" sz="1400" dirty="0" err="1">
                  <a:solidFill>
                    <a:srgbClr val="565656"/>
                  </a:solidFill>
                </a:rPr>
                <a:t>Founder</a:t>
              </a:r>
              <a:r>
                <a:rPr lang="de-AT" sz="1400" dirty="0">
                  <a:solidFill>
                    <a:srgbClr val="565656"/>
                  </a:solidFill>
                </a:rPr>
                <a:t> </a:t>
              </a:r>
              <a:r>
                <a:rPr lang="de-AT" sz="1400" dirty="0" smtClean="0">
                  <a:solidFill>
                    <a:srgbClr val="565656"/>
                  </a:solidFill>
                </a:rPr>
                <a:t>Space)      1040 Wien</a:t>
              </a:r>
            </a:p>
            <a:p>
              <a:pPr marL="514350" marR="0" lvl="0" indent="-51435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lang="de-AT" sz="800" dirty="0">
                <a:solidFill>
                  <a:srgbClr val="565656"/>
                </a:solidFill>
              </a:endParaRPr>
            </a:p>
            <a:p>
              <a:pPr marL="514350" marR="0" lvl="0" indent="-51435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de-AT" sz="1400" b="1" dirty="0" smtClean="0">
                  <a:solidFill>
                    <a:srgbClr val="565656"/>
                  </a:solidFill>
                </a:rPr>
                <a:t>www.datascience-service.at</a:t>
              </a:r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5060376" y="3544441"/>
              <a:ext cx="36000" cy="36000"/>
            </a:xfrm>
            <a:prstGeom prst="ellipse">
              <a:avLst/>
            </a:prstGeom>
            <a:solidFill>
              <a:srgbClr val="565656"/>
            </a:solidFill>
            <a:ln>
              <a:solidFill>
                <a:srgbClr val="565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9" name="Untertitel 2"/>
          <p:cNvSpPr txBox="1">
            <a:spLocks/>
          </p:cNvSpPr>
          <p:nvPr/>
        </p:nvSpPr>
        <p:spPr>
          <a:xfrm>
            <a:off x="539552" y="5229201"/>
            <a:ext cx="3024336" cy="7200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algn="ctr">
              <a:buNone/>
              <a:defRPr lang="de-AT" sz="2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AT" sz="1400" dirty="0" smtClean="0">
                <a:solidFill>
                  <a:srgbClr val="565656"/>
                </a:solidFill>
              </a:rPr>
              <a:t>DI(FH) Mag. Dr. </a:t>
            </a:r>
            <a:r>
              <a:rPr lang="de-AT" sz="1400" b="1" dirty="0" smtClean="0">
                <a:solidFill>
                  <a:srgbClr val="565656"/>
                </a:solidFill>
              </a:rPr>
              <a:t>Wolfgang A. Brunauer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AT" sz="1400" dirty="0">
                <a:solidFill>
                  <a:srgbClr val="565656"/>
                </a:solidFill>
              </a:rPr>
              <a:t>+43 664 / 16 234 66       </a:t>
            </a:r>
            <a:r>
              <a:rPr lang="de-AT" sz="1400" dirty="0" smtClean="0">
                <a:solidFill>
                  <a:srgbClr val="565656"/>
                </a:solidFill>
              </a:rPr>
              <a:t>wb@ds-s.at</a:t>
            </a: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5508104" y="5229200"/>
            <a:ext cx="3024336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algn="ctr">
              <a:buNone/>
              <a:defRPr lang="de-AT" sz="2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>
              <a:spcBef>
                <a:spcPct val="20000"/>
              </a:spcBef>
              <a:defRPr/>
            </a:pPr>
            <a:r>
              <a:rPr lang="de-AT" sz="1400" dirty="0" smtClean="0">
                <a:solidFill>
                  <a:srgbClr val="565656"/>
                </a:solidFill>
              </a:rPr>
              <a:t>DI </a:t>
            </a:r>
            <a:r>
              <a:rPr lang="de-AT" sz="1400" dirty="0">
                <a:solidFill>
                  <a:srgbClr val="565656"/>
                </a:solidFill>
              </a:rPr>
              <a:t>Dr. </a:t>
            </a:r>
            <a:r>
              <a:rPr lang="de-AT" sz="1400" b="1" dirty="0">
                <a:solidFill>
                  <a:srgbClr val="565656"/>
                </a:solidFill>
              </a:rPr>
              <a:t>Ronald S. </a:t>
            </a:r>
            <a:r>
              <a:rPr lang="de-AT" sz="1400" b="1" dirty="0" smtClean="0">
                <a:solidFill>
                  <a:srgbClr val="565656"/>
                </a:solidFill>
              </a:rPr>
              <a:t>Weberndorfer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AT" sz="1400" dirty="0" smtClean="0">
                <a:solidFill>
                  <a:srgbClr val="565656"/>
                </a:solidFill>
              </a:rPr>
              <a:t>+43 </a:t>
            </a:r>
            <a:r>
              <a:rPr lang="de-AT" sz="1400" dirty="0">
                <a:solidFill>
                  <a:srgbClr val="565656"/>
                </a:solidFill>
              </a:rPr>
              <a:t>650 / 47 000 70       rw@ds-s.at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de-AT" sz="1400" dirty="0">
              <a:solidFill>
                <a:srgbClr val="565656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de-AT" sz="1400" dirty="0" smtClean="0">
              <a:solidFill>
                <a:srgbClr val="565656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de-AT" sz="1400" dirty="0">
              <a:solidFill>
                <a:srgbClr val="565656"/>
              </a:solidFill>
            </a:endParaRPr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2324072" y="5625248"/>
            <a:ext cx="36000" cy="36000"/>
          </a:xfrm>
          <a:prstGeom prst="ellipse">
            <a:avLst/>
          </a:prstGeom>
          <a:solidFill>
            <a:srgbClr val="565656"/>
          </a:solidFill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7312944" y="5625248"/>
            <a:ext cx="36000" cy="36000"/>
          </a:xfrm>
          <a:prstGeom prst="ellipse">
            <a:avLst/>
          </a:prstGeom>
          <a:solidFill>
            <a:srgbClr val="565656"/>
          </a:solidFill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80729"/>
            <a:ext cx="8686800" cy="2016223"/>
          </a:xfrm>
        </p:spPr>
        <p:txBody>
          <a:bodyPr>
            <a:normAutofit/>
          </a:bodyPr>
          <a:lstStyle/>
          <a:p>
            <a:r>
              <a:rPr lang="de-AT" b="1" dirty="0" smtClean="0"/>
              <a:t>Wohnung / Städte ohne Wien - gleichgewichtet</a:t>
            </a:r>
            <a:endParaRPr lang="de-AT" dirty="0" smtClean="0"/>
          </a:p>
          <a:p>
            <a:pPr lvl="1"/>
            <a:endParaRPr lang="de-AT" dirty="0" smtClean="0"/>
          </a:p>
          <a:p>
            <a:pPr lvl="1"/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de-AT" sz="2500" b="1" kern="1200" dirty="0" smtClean="0">
                <a:solidFill>
                  <a:srgbClr val="0D69A8"/>
                </a:solidFill>
                <a:latin typeface="+mj-lt"/>
                <a:ea typeface="+mj-ea"/>
                <a:cs typeface="+mj-cs"/>
              </a:rPr>
              <a:t>Ableitung </a:t>
            </a:r>
            <a:r>
              <a:rPr lang="de-AT" sz="2500" b="1" kern="1200" dirty="0">
                <a:solidFill>
                  <a:srgbClr val="0D69A8"/>
                </a:solidFill>
                <a:latin typeface="+mj-lt"/>
                <a:ea typeface="+mj-ea"/>
                <a:cs typeface="+mj-cs"/>
              </a:rPr>
              <a:t>der optimalen Anzahl an Vergleichsobjekten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26</a:t>
            </a:fld>
            <a:endParaRPr lang="de-AT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6588224" y="1988840"/>
          <a:ext cx="2376264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5053"/>
                <a:gridCol w="891211"/>
              </a:tblGrid>
              <a:tr h="552061">
                <a:tc gridSpan="2">
                  <a:txBody>
                    <a:bodyPr/>
                    <a:lstStyle/>
                    <a:p>
                      <a:pPr algn="ctr"/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Verbesserung durch </a:t>
                      </a:r>
                    </a:p>
                    <a:p>
                      <a:pPr algn="ctr"/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Vergleichswert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600" kern="120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Hedonisch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vs. VW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3.97%</a:t>
                      </a: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Hedonisch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vs. Optimum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4.18%</a:t>
                      </a: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VW vs. </a:t>
                      </a:r>
                    </a:p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Optimum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0.20%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 l="9973" t="16013" r="14228" b="8291"/>
          <a:stretch>
            <a:fillRect/>
          </a:stretch>
        </p:blipFill>
        <p:spPr bwMode="auto">
          <a:xfrm>
            <a:off x="539552" y="1628800"/>
            <a:ext cx="547260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80729"/>
            <a:ext cx="8363272" cy="2016223"/>
          </a:xfrm>
        </p:spPr>
        <p:txBody>
          <a:bodyPr>
            <a:normAutofit/>
          </a:bodyPr>
          <a:lstStyle/>
          <a:p>
            <a:r>
              <a:rPr lang="de-AT" b="1" dirty="0" smtClean="0"/>
              <a:t>Wohnung / Städte ohne Wien - distanzgewichtet</a:t>
            </a:r>
            <a:endParaRPr lang="de-AT" dirty="0" smtClean="0"/>
          </a:p>
          <a:p>
            <a:pPr lvl="1"/>
            <a:endParaRPr lang="de-AT" dirty="0" smtClean="0"/>
          </a:p>
          <a:p>
            <a:pPr lvl="1"/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de-AT" sz="2500" b="1" kern="1200" dirty="0" smtClean="0">
                <a:solidFill>
                  <a:srgbClr val="0D69A8"/>
                </a:solidFill>
                <a:latin typeface="+mj-lt"/>
                <a:ea typeface="+mj-ea"/>
                <a:cs typeface="+mj-cs"/>
              </a:rPr>
              <a:t>Ableitung </a:t>
            </a:r>
            <a:r>
              <a:rPr lang="de-AT" sz="2500" b="1" kern="1200" dirty="0">
                <a:solidFill>
                  <a:srgbClr val="0D69A8"/>
                </a:solidFill>
                <a:latin typeface="+mj-lt"/>
                <a:ea typeface="+mj-ea"/>
                <a:cs typeface="+mj-cs"/>
              </a:rPr>
              <a:t>der optimalen Anzahl an Vergleichsobjekten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27</a:t>
            </a:fld>
            <a:endParaRPr lang="de-AT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6588224" y="1988840"/>
          <a:ext cx="2376264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5053"/>
                <a:gridCol w="891211"/>
              </a:tblGrid>
              <a:tr h="552061">
                <a:tc gridSpan="2">
                  <a:txBody>
                    <a:bodyPr/>
                    <a:lstStyle/>
                    <a:p>
                      <a:pPr algn="ctr"/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Verbesserung durch </a:t>
                      </a:r>
                    </a:p>
                    <a:p>
                      <a:pPr algn="ctr"/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Vergleichswert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600" kern="120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Hedonisch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vs. VW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5.89%</a:t>
                      </a: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Hedonisch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vs. Optimum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6.03%</a:t>
                      </a: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VW vs. </a:t>
                      </a:r>
                    </a:p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Optimum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0.13%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/>
          <a:srcRect l="11103" t="11560" r="15093" b="20529"/>
          <a:stretch>
            <a:fillRect/>
          </a:stretch>
        </p:blipFill>
        <p:spPr bwMode="auto">
          <a:xfrm>
            <a:off x="611560" y="1628800"/>
            <a:ext cx="532859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80729"/>
            <a:ext cx="8507288" cy="2520279"/>
          </a:xfrm>
        </p:spPr>
        <p:txBody>
          <a:bodyPr>
            <a:normAutofit/>
          </a:bodyPr>
          <a:lstStyle/>
          <a:p>
            <a:r>
              <a:rPr lang="de-AT" b="1" dirty="0" smtClean="0"/>
              <a:t>Wohnung / Städte ohne Wien – Zusammenfassung</a:t>
            </a:r>
          </a:p>
          <a:p>
            <a:pPr lvl="1"/>
            <a:r>
              <a:rPr lang="de-AT" dirty="0" smtClean="0"/>
              <a:t>Das statistische Modell ohne Vergleichswert ist ca. 55% besser als der beste unbereinigte Vergleichswert</a:t>
            </a:r>
          </a:p>
          <a:p>
            <a:pPr lvl="1"/>
            <a:r>
              <a:rPr lang="de-AT" dirty="0" smtClean="0"/>
              <a:t>Die </a:t>
            </a:r>
            <a:r>
              <a:rPr lang="de-AT" dirty="0" err="1" smtClean="0"/>
              <a:t>Prognosegenauigkeit</a:t>
            </a:r>
            <a:r>
              <a:rPr lang="de-AT" dirty="0" smtClean="0"/>
              <a:t> durch das Vergleichswertverfahren erhöht sich um bis zu 6%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28</a:t>
            </a:fld>
            <a:endParaRPr lang="de-AT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5" y="3429000"/>
            <a:ext cx="459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135682"/>
            <a:ext cx="8229600" cy="56207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de-AT" sz="2500" b="1" kern="1200" dirty="0" smtClean="0">
                <a:solidFill>
                  <a:srgbClr val="0D69A8"/>
                </a:solidFill>
                <a:latin typeface="+mj-lt"/>
                <a:ea typeface="+mj-ea"/>
                <a:cs typeface="+mj-cs"/>
              </a:rPr>
              <a:t>Ableitung </a:t>
            </a:r>
            <a:r>
              <a:rPr lang="de-AT" sz="2500" b="1" kern="1200" dirty="0">
                <a:solidFill>
                  <a:srgbClr val="0D69A8"/>
                </a:solidFill>
                <a:latin typeface="+mj-lt"/>
                <a:ea typeface="+mj-ea"/>
                <a:cs typeface="+mj-cs"/>
              </a:rPr>
              <a:t>der optimalen Anzahl an Vergleichsobjekten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80729"/>
            <a:ext cx="8363272" cy="2016223"/>
          </a:xfrm>
        </p:spPr>
        <p:txBody>
          <a:bodyPr>
            <a:normAutofit/>
          </a:bodyPr>
          <a:lstStyle/>
          <a:p>
            <a:r>
              <a:rPr lang="de-AT" b="1" dirty="0" smtClean="0"/>
              <a:t>Wohnung / Restösterreich - gleichgewichtet</a:t>
            </a:r>
            <a:endParaRPr lang="de-AT" dirty="0" smtClean="0"/>
          </a:p>
          <a:p>
            <a:pPr lvl="1"/>
            <a:endParaRPr lang="de-AT" dirty="0" smtClean="0"/>
          </a:p>
          <a:p>
            <a:pPr lvl="1"/>
            <a:endParaRPr lang="de-AT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29</a:t>
            </a:fld>
            <a:endParaRPr lang="de-AT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6588224" y="1988840"/>
          <a:ext cx="2376264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5053"/>
                <a:gridCol w="891211"/>
              </a:tblGrid>
              <a:tr h="552061">
                <a:tc gridSpan="2">
                  <a:txBody>
                    <a:bodyPr/>
                    <a:lstStyle/>
                    <a:p>
                      <a:pPr algn="ctr"/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Verbesserung durch </a:t>
                      </a:r>
                    </a:p>
                    <a:p>
                      <a:pPr algn="ctr"/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Vergleichswert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600" kern="120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Hedonisch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vs. VW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7.71%</a:t>
                      </a: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Hedonisch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vs. Optimum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9.76%</a:t>
                      </a: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VW vs. </a:t>
                      </a:r>
                    </a:p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Optimum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1.90%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 l="11103" t="15817" r="15093" b="5413"/>
          <a:stretch>
            <a:fillRect/>
          </a:stretch>
        </p:blipFill>
        <p:spPr bwMode="auto">
          <a:xfrm>
            <a:off x="611560" y="1614667"/>
            <a:ext cx="532859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457200" y="135682"/>
            <a:ext cx="8229600" cy="56207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de-AT" sz="2500" b="1" kern="1200" dirty="0" smtClean="0">
                <a:solidFill>
                  <a:srgbClr val="0D69A8"/>
                </a:solidFill>
                <a:latin typeface="+mj-lt"/>
                <a:ea typeface="+mj-ea"/>
                <a:cs typeface="+mj-cs"/>
              </a:rPr>
              <a:t>Ableitung </a:t>
            </a:r>
            <a:r>
              <a:rPr lang="de-AT" sz="2500" b="1" kern="1200" dirty="0">
                <a:solidFill>
                  <a:srgbClr val="0D69A8"/>
                </a:solidFill>
                <a:latin typeface="+mj-lt"/>
                <a:ea typeface="+mj-ea"/>
                <a:cs typeface="+mj-cs"/>
              </a:rPr>
              <a:t>der optimalen Anzahl an Vergleichsobjekten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552" y="1019869"/>
            <a:ext cx="7704856" cy="5145435"/>
          </a:xfrm>
        </p:spPr>
        <p:txBody>
          <a:bodyPr>
            <a:noAutofit/>
          </a:bodyPr>
          <a:lstStyle/>
          <a:p>
            <a:pPr marL="447675" indent="-447675"/>
            <a:r>
              <a:rPr lang="de-DE" altLang="de-DE" sz="2000" b="1" dirty="0" smtClean="0"/>
              <a:t>LBG und ÖNORM B 1802:</a:t>
            </a:r>
          </a:p>
          <a:p>
            <a:pPr lvl="1" indent="-457200">
              <a:defRPr/>
            </a:pPr>
            <a:r>
              <a:rPr lang="de-DE" altLang="de-DE" sz="1600" dirty="0" smtClean="0"/>
              <a:t>Wertermittlung durch Vergleich mit Preisen vergleichbarer Immobilien </a:t>
            </a:r>
          </a:p>
          <a:p>
            <a:pPr lvl="1" indent="-457200">
              <a:defRPr/>
            </a:pPr>
            <a:r>
              <a:rPr lang="de-DE" altLang="de-DE" sz="1600" dirty="0" smtClean="0"/>
              <a:t>Berücksichtigung abweichender Eigenschaften bzw. geänderter Marktverhältnisse</a:t>
            </a:r>
          </a:p>
          <a:p>
            <a:pPr lvl="1" indent="-457200">
              <a:defRPr/>
            </a:pPr>
            <a:endParaRPr lang="de-DE" altLang="de-DE" sz="1600" b="1" dirty="0" smtClean="0">
              <a:sym typeface="Wingdings" panose="05000000000000000000" pitchFamily="2" charset="2"/>
            </a:endParaRPr>
          </a:p>
          <a:p>
            <a:pPr indent="-457200">
              <a:defRPr/>
            </a:pPr>
            <a:r>
              <a:rPr lang="de-DE" altLang="de-DE" sz="2000" b="1" dirty="0" smtClean="0">
                <a:sym typeface="Wingdings" panose="05000000000000000000" pitchFamily="2" charset="2"/>
              </a:rPr>
              <a:t>Voraussetzung: </a:t>
            </a:r>
          </a:p>
          <a:p>
            <a:pPr lvl="1" indent="-457200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1600" dirty="0" smtClean="0">
                <a:sym typeface="Wingdings" panose="05000000000000000000" pitchFamily="2" charset="2"/>
              </a:rPr>
              <a:t>Ausreichende Anzahl von Vergleichspreisen</a:t>
            </a:r>
          </a:p>
          <a:p>
            <a:pPr lvl="1" indent="-457200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1600" dirty="0" smtClean="0">
                <a:sym typeface="Wingdings" panose="05000000000000000000" pitchFamily="2" charset="2"/>
              </a:rPr>
              <a:t>Ausschluss von nicht repräsentativen Preisen (Liebhaberpreise, Transaktionen unter Freunden/Verwandten oder innerhalb von Konzernen etc.)</a:t>
            </a:r>
          </a:p>
          <a:p>
            <a:pPr lvl="1" indent="-457200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1600" dirty="0" smtClean="0">
                <a:sym typeface="Wingdings" panose="05000000000000000000" pitchFamily="2" charset="2"/>
              </a:rPr>
              <a:t>Vergleichspreise idealerweise nicht älter als vier </a:t>
            </a:r>
            <a:r>
              <a:rPr lang="de-DE" altLang="de-DE" sz="1600" dirty="0" err="1" smtClean="0">
                <a:sym typeface="Wingdings" panose="05000000000000000000" pitchFamily="2" charset="2"/>
              </a:rPr>
              <a:t>Jaher</a:t>
            </a:r>
            <a:r>
              <a:rPr lang="de-DE" altLang="de-DE" sz="1600" dirty="0" smtClean="0">
                <a:sym typeface="Wingdings" panose="05000000000000000000" pitchFamily="2" charset="2"/>
              </a:rPr>
              <a:t> (Kranewitter)</a:t>
            </a:r>
          </a:p>
          <a:p>
            <a:pPr lvl="1" indent="-457200">
              <a:spcBef>
                <a:spcPct val="0"/>
              </a:spcBef>
              <a:spcAft>
                <a:spcPts val="600"/>
              </a:spcAft>
              <a:defRPr/>
            </a:pPr>
            <a:endParaRPr lang="de-DE" altLang="de-DE" sz="1600" dirty="0" smtClean="0"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2000" b="1" dirty="0" smtClean="0">
                <a:sym typeface="Wingdings" panose="05000000000000000000" pitchFamily="2" charset="2"/>
              </a:rPr>
              <a:t>Direkter Preisvergleich meist nicht möglich                                            Zu- oder Abschläge für…</a:t>
            </a:r>
          </a:p>
          <a:p>
            <a:pPr lvl="1" indent="-457200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1600" dirty="0" smtClean="0">
                <a:sym typeface="Wingdings" panose="05000000000000000000" pitchFamily="2" charset="2"/>
              </a:rPr>
              <a:t>Lage (räumliche Preisvariation)</a:t>
            </a:r>
          </a:p>
          <a:p>
            <a:pPr lvl="1" indent="-457200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1600" dirty="0" smtClean="0">
                <a:sym typeface="Wingdings" panose="05000000000000000000" pitchFamily="2" charset="2"/>
              </a:rPr>
              <a:t>Marktschwankungen (zeitliche Preisentwicklung)</a:t>
            </a:r>
          </a:p>
          <a:p>
            <a:pPr lvl="1" indent="-457200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1600" dirty="0" smtClean="0">
                <a:sym typeface="Wingdings" panose="05000000000000000000" pitchFamily="2" charset="2"/>
              </a:rPr>
              <a:t>Ausstattungsmerkmale (Qualitätsunterschiede)</a:t>
            </a:r>
          </a:p>
          <a:p>
            <a:pPr lvl="1" indent="-457200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1600" dirty="0" smtClean="0">
                <a:sym typeface="Wingdings" panose="05000000000000000000" pitchFamily="2" charset="2"/>
              </a:rPr>
              <a:t>Rechte und Lasten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35682"/>
            <a:ext cx="8507288" cy="562074"/>
          </a:xfrm>
        </p:spPr>
        <p:txBody>
          <a:bodyPr>
            <a:normAutofit/>
          </a:bodyPr>
          <a:lstStyle/>
          <a:p>
            <a:r>
              <a:rPr lang="de-AT" dirty="0" smtClean="0"/>
              <a:t>The Sales </a:t>
            </a:r>
            <a:r>
              <a:rPr lang="de-AT" dirty="0" err="1" smtClean="0"/>
              <a:t>Comparison</a:t>
            </a:r>
            <a:r>
              <a:rPr lang="de-AT" dirty="0" smtClean="0"/>
              <a:t> Approach in Austria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3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80729"/>
            <a:ext cx="8363272" cy="2016223"/>
          </a:xfrm>
        </p:spPr>
        <p:txBody>
          <a:bodyPr>
            <a:normAutofit/>
          </a:bodyPr>
          <a:lstStyle/>
          <a:p>
            <a:r>
              <a:rPr lang="de-AT" b="1" dirty="0" smtClean="0"/>
              <a:t>Wohnung / Restösterreich - distanzgewichtet</a:t>
            </a:r>
            <a:endParaRPr lang="de-AT" dirty="0" smtClean="0"/>
          </a:p>
          <a:p>
            <a:pPr lvl="1"/>
            <a:endParaRPr lang="de-AT" dirty="0" smtClean="0"/>
          </a:p>
          <a:p>
            <a:pPr lvl="1"/>
            <a:endParaRPr lang="de-AT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30</a:t>
            </a:fld>
            <a:endParaRPr lang="de-AT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6588224" y="1988840"/>
          <a:ext cx="2376264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5053"/>
                <a:gridCol w="891211"/>
              </a:tblGrid>
              <a:tr h="552061">
                <a:tc gridSpan="2">
                  <a:txBody>
                    <a:bodyPr/>
                    <a:lstStyle/>
                    <a:p>
                      <a:pPr algn="ctr"/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Verbesserung durch </a:t>
                      </a:r>
                    </a:p>
                    <a:p>
                      <a:pPr algn="ctr"/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Vergleichswert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600" kern="120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Hedonisch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vs. VW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11.63%</a:t>
                      </a: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Hedonisch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vs. Optimum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12.59%</a:t>
                      </a: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VW vs. </a:t>
                      </a:r>
                    </a:p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Optimum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0.86%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 l="11103" t="24373" r="15093" b="7716"/>
          <a:stretch>
            <a:fillRect/>
          </a:stretch>
        </p:blipFill>
        <p:spPr bwMode="auto">
          <a:xfrm>
            <a:off x="623135" y="1640375"/>
            <a:ext cx="532859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457200" y="135682"/>
            <a:ext cx="8229600" cy="56207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de-AT" sz="2500" b="1" kern="1200" dirty="0" smtClean="0">
                <a:solidFill>
                  <a:srgbClr val="0D69A8"/>
                </a:solidFill>
                <a:latin typeface="+mj-lt"/>
                <a:ea typeface="+mj-ea"/>
                <a:cs typeface="+mj-cs"/>
              </a:rPr>
              <a:t>Ableitung </a:t>
            </a:r>
            <a:r>
              <a:rPr lang="de-AT" sz="2500" b="1" kern="1200" dirty="0">
                <a:solidFill>
                  <a:srgbClr val="0D69A8"/>
                </a:solidFill>
                <a:latin typeface="+mj-lt"/>
                <a:ea typeface="+mj-ea"/>
                <a:cs typeface="+mj-cs"/>
              </a:rPr>
              <a:t>der optimalen Anzahl an Vergleichsobjekten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80729"/>
            <a:ext cx="8363272" cy="2592287"/>
          </a:xfrm>
        </p:spPr>
        <p:txBody>
          <a:bodyPr>
            <a:normAutofit/>
          </a:bodyPr>
          <a:lstStyle/>
          <a:p>
            <a:r>
              <a:rPr lang="de-AT" b="1" dirty="0" smtClean="0"/>
              <a:t>Wohnung / Restösterreich – Zusammenfassung</a:t>
            </a:r>
          </a:p>
          <a:p>
            <a:pPr lvl="1"/>
            <a:r>
              <a:rPr lang="de-AT" dirty="0" smtClean="0"/>
              <a:t>Das statistische Modell ohne Vergleichswert ist ca. 45% besser als der beste unbereinigte Vergleichswert</a:t>
            </a:r>
          </a:p>
          <a:p>
            <a:pPr lvl="1"/>
            <a:r>
              <a:rPr lang="de-AT" dirty="0" smtClean="0"/>
              <a:t>Die </a:t>
            </a:r>
            <a:r>
              <a:rPr lang="de-AT" dirty="0" err="1" smtClean="0"/>
              <a:t>Prognosegenauigkeit</a:t>
            </a:r>
            <a:r>
              <a:rPr lang="de-AT" dirty="0" smtClean="0"/>
              <a:t> durch das Vergleichswertverfahren erhöht sich um bis zu 13%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31</a:t>
            </a:fld>
            <a:endParaRPr lang="de-AT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5" y="3429000"/>
            <a:ext cx="45910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135682"/>
            <a:ext cx="8229600" cy="56207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de-AT" sz="2500" b="1" kern="1200" dirty="0" smtClean="0">
                <a:solidFill>
                  <a:srgbClr val="0D69A8"/>
                </a:solidFill>
                <a:latin typeface="+mj-lt"/>
                <a:ea typeface="+mj-ea"/>
                <a:cs typeface="+mj-cs"/>
              </a:rPr>
              <a:t>Ableitung </a:t>
            </a:r>
            <a:r>
              <a:rPr lang="de-AT" sz="2500" b="1" kern="1200" dirty="0">
                <a:solidFill>
                  <a:srgbClr val="0D69A8"/>
                </a:solidFill>
                <a:latin typeface="+mj-lt"/>
                <a:ea typeface="+mj-ea"/>
                <a:cs typeface="+mj-cs"/>
              </a:rPr>
              <a:t>der optimalen Anzahl an Vergleichsobjekten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" y="1590892"/>
            <a:ext cx="6479833" cy="457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80729"/>
            <a:ext cx="8363272" cy="2016223"/>
          </a:xfrm>
        </p:spPr>
        <p:txBody>
          <a:bodyPr>
            <a:normAutofit/>
          </a:bodyPr>
          <a:lstStyle/>
          <a:p>
            <a:r>
              <a:rPr lang="de-AT" b="1" dirty="0" smtClean="0"/>
              <a:t>Haus - gleichgewichtet</a:t>
            </a:r>
            <a:endParaRPr lang="de-AT" dirty="0" smtClean="0"/>
          </a:p>
          <a:p>
            <a:pPr lvl="1"/>
            <a:endParaRPr lang="de-AT" dirty="0" smtClean="0"/>
          </a:p>
          <a:p>
            <a:pPr lvl="1"/>
            <a:endParaRPr lang="de-AT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32</a:t>
            </a:fld>
            <a:endParaRPr lang="de-AT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6588224" y="1988840"/>
          <a:ext cx="2376264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5053"/>
                <a:gridCol w="891211"/>
              </a:tblGrid>
              <a:tr h="552061">
                <a:tc gridSpan="2">
                  <a:txBody>
                    <a:bodyPr/>
                    <a:lstStyle/>
                    <a:p>
                      <a:pPr algn="ctr"/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Verbesserung durch </a:t>
                      </a:r>
                    </a:p>
                    <a:p>
                      <a:pPr algn="ctr"/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Vergleichswert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600" kern="120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Hedonisch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vs. VW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-0.11%</a:t>
                      </a: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Hedonisch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vs. Optimum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VW vs. </a:t>
                      </a:r>
                    </a:p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Optimum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0.81%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457200" y="135682"/>
            <a:ext cx="8229600" cy="56207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de-AT" sz="2500" b="1" kern="1200" dirty="0" smtClean="0">
                <a:solidFill>
                  <a:srgbClr val="0D69A8"/>
                </a:solidFill>
                <a:latin typeface="+mj-lt"/>
                <a:ea typeface="+mj-ea"/>
                <a:cs typeface="+mj-cs"/>
              </a:rPr>
              <a:t>Ableitung </a:t>
            </a:r>
            <a:r>
              <a:rPr lang="de-AT" sz="2500" b="1" kern="1200" dirty="0">
                <a:solidFill>
                  <a:srgbClr val="0D69A8"/>
                </a:solidFill>
                <a:latin typeface="+mj-lt"/>
                <a:ea typeface="+mj-ea"/>
                <a:cs typeface="+mj-cs"/>
              </a:rPr>
              <a:t>der optimalen Anzahl an Vergleichsobjekten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80729"/>
            <a:ext cx="8363272" cy="2016223"/>
          </a:xfrm>
        </p:spPr>
        <p:txBody>
          <a:bodyPr>
            <a:normAutofit/>
          </a:bodyPr>
          <a:lstStyle/>
          <a:p>
            <a:r>
              <a:rPr lang="de-AT" b="1" dirty="0" smtClean="0"/>
              <a:t>Haus - distanzgewichtet</a:t>
            </a:r>
            <a:endParaRPr lang="de-AT" dirty="0" smtClean="0"/>
          </a:p>
          <a:p>
            <a:pPr lvl="1"/>
            <a:endParaRPr lang="de-AT" dirty="0" smtClean="0"/>
          </a:p>
          <a:p>
            <a:pPr lvl="1"/>
            <a:endParaRPr lang="de-AT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33</a:t>
            </a:fld>
            <a:endParaRPr lang="de-AT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1665"/>
          <a:stretch>
            <a:fillRect/>
          </a:stretch>
        </p:blipFill>
        <p:spPr bwMode="auto">
          <a:xfrm>
            <a:off x="0" y="1556792"/>
            <a:ext cx="640754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6588224" y="1988840"/>
          <a:ext cx="2376264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5053"/>
                <a:gridCol w="891211"/>
              </a:tblGrid>
              <a:tr h="552061">
                <a:tc gridSpan="2">
                  <a:txBody>
                    <a:bodyPr/>
                    <a:lstStyle/>
                    <a:p>
                      <a:pPr algn="ctr"/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Verbesserung durch </a:t>
                      </a:r>
                    </a:p>
                    <a:p>
                      <a:pPr algn="ctr"/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Vergleichswert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600" kern="1200" dirty="0" smtClean="0">
                        <a:solidFill>
                          <a:srgbClr val="5656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Hedonisch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vs. VW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0.58%</a:t>
                      </a: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err="1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Hedonisch</a:t>
                      </a:r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vs. Optimum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1.19%</a:t>
                      </a:r>
                    </a:p>
                  </a:txBody>
                  <a:tcPr anchor="ctr"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VW vs. </a:t>
                      </a:r>
                    </a:p>
                    <a:p>
                      <a:r>
                        <a:rPr lang="de-AT" sz="1600" b="1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Optimum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kern="1200" dirty="0" smtClean="0">
                          <a:solidFill>
                            <a:srgbClr val="565656"/>
                          </a:solidFill>
                          <a:latin typeface="+mn-lt"/>
                          <a:ea typeface="+mn-ea"/>
                          <a:cs typeface="+mn-cs"/>
                        </a:rPr>
                        <a:t>0.61%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457200" y="135682"/>
            <a:ext cx="8229600" cy="56207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de-AT" sz="2500" b="1" kern="1200" dirty="0" smtClean="0">
                <a:solidFill>
                  <a:srgbClr val="0D69A8"/>
                </a:solidFill>
                <a:latin typeface="+mj-lt"/>
                <a:ea typeface="+mj-ea"/>
                <a:cs typeface="+mj-cs"/>
              </a:rPr>
              <a:t>Ableitung </a:t>
            </a:r>
            <a:r>
              <a:rPr lang="de-AT" sz="2500" b="1" kern="1200" dirty="0">
                <a:solidFill>
                  <a:srgbClr val="0D69A8"/>
                </a:solidFill>
                <a:latin typeface="+mj-lt"/>
                <a:ea typeface="+mj-ea"/>
                <a:cs typeface="+mj-cs"/>
              </a:rPr>
              <a:t>der optimalen Anzahl an Vergleichsobjekten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80729"/>
            <a:ext cx="8363272" cy="2448271"/>
          </a:xfrm>
        </p:spPr>
        <p:txBody>
          <a:bodyPr>
            <a:normAutofit lnSpcReduction="10000"/>
          </a:bodyPr>
          <a:lstStyle/>
          <a:p>
            <a:r>
              <a:rPr lang="de-AT" b="1" dirty="0" smtClean="0"/>
              <a:t>Haus – Zusammenfassung</a:t>
            </a:r>
          </a:p>
          <a:p>
            <a:pPr lvl="1"/>
            <a:r>
              <a:rPr lang="de-AT" dirty="0" smtClean="0"/>
              <a:t>Das statistische Modell ohne Vergleichswert ist ca. 58% besser als der beste unbereinigte Vergleichswert</a:t>
            </a:r>
          </a:p>
          <a:p>
            <a:pPr lvl="1"/>
            <a:r>
              <a:rPr lang="de-AT" dirty="0" smtClean="0"/>
              <a:t>Die </a:t>
            </a:r>
            <a:r>
              <a:rPr lang="de-AT" dirty="0" err="1" smtClean="0"/>
              <a:t>Prognosegenauigkeit</a:t>
            </a:r>
            <a:r>
              <a:rPr lang="de-AT" dirty="0" smtClean="0"/>
              <a:t> durch das Vergleichswertverfahren erhöht sich um bis zu 1%, bei Haus also keine signifikante Verbesserung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34</a:t>
            </a:fld>
            <a:endParaRPr lang="de-AT"/>
          </a:p>
        </p:txBody>
      </p:sp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34290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135682"/>
            <a:ext cx="8229600" cy="56207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de-AT" sz="2500" b="1" kern="1200" dirty="0" smtClean="0">
                <a:solidFill>
                  <a:srgbClr val="0D69A8"/>
                </a:solidFill>
                <a:latin typeface="+mj-lt"/>
                <a:ea typeface="+mj-ea"/>
                <a:cs typeface="+mj-cs"/>
              </a:rPr>
              <a:t>Ableitung </a:t>
            </a:r>
            <a:r>
              <a:rPr lang="de-AT" sz="2500" b="1" kern="1200" dirty="0">
                <a:solidFill>
                  <a:srgbClr val="0D69A8"/>
                </a:solidFill>
                <a:latin typeface="+mj-lt"/>
                <a:ea typeface="+mj-ea"/>
                <a:cs typeface="+mj-cs"/>
              </a:rPr>
              <a:t>der optimalen Anzahl an Vergleichsobjekten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 err="1" smtClean="0"/>
              <a:t>Method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980728"/>
            <a:ext cx="8219256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estate consist of a wide range of characteristics that make each object unique: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differentiated goods, which are valued for their utility-bearing characteristics</a:t>
            </a:r>
            <a:r>
              <a:rPr kumimoji="0" lang="en-US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Implicit choice of many different goods and services: If a household buys an object, it selects a set of values for each of the K (structural and </a:t>
            </a:r>
            <a:r>
              <a:rPr kumimoji="0" lang="en-US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locational</a:t>
            </a:r>
            <a:r>
              <a:rPr kumimoji="0" lang="en-US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characteristics </a:t>
            </a:r>
            <a:r>
              <a:rPr kumimoji="0" lang="en-US" alt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n-US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(z</a:t>
            </a:r>
            <a:r>
              <a:rPr kumimoji="0" lang="en-US" alt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</a:t>
            </a:r>
            <a:r>
              <a:rPr kumimoji="0" lang="en-US" alt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. . . , </a:t>
            </a:r>
            <a:r>
              <a:rPr kumimoji="0" lang="en-US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n-US" alt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Therefore, the price of the house or apartment</a:t>
            </a:r>
            <a:r>
              <a:rPr kumimoji="0" lang="de-AT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 function of the whole bundle of characteristics, or P = P(</a:t>
            </a:r>
            <a:r>
              <a:rPr kumimoji="0" lang="en-US" alt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n-US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with functional relationships possibly varying over time and space: the hedonic price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 err="1" smtClean="0"/>
              <a:t>Method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980728"/>
            <a:ext cx="8219256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hedonic price function is a joint envelope function of all individual optimal bid and offer functions.</a:t>
            </a:r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explicit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whole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bundle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characteristics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implicit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characteristic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Implicit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prices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determined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e.g. in a multiple </a:t>
            </a:r>
            <a:r>
              <a:rPr kumimoji="0" lang="de-DE" alt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regression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expect to observe decreasing relationships between the market price and its measured attributes, although literature does not give clear guidance concerning functional </a:t>
            </a:r>
            <a:r>
              <a:rPr kumimoji="0" lang="de-A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specifications</a:t>
            </a: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Usually specified in a log- or semi-log form: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“Multiplicative“ model structure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Reduction 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heteroscedasticity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Coefficients can be interpreted as (semi-)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elasticities</a:t>
            </a:r>
            <a:endParaRPr kumimoji="0" lang="de-DE" altLang="de-DE" sz="3200" b="0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Basic Approach: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Residential properties belong to several levels of spatial (administrative) units.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Data describing the neighborhood or location is accounted for on the most granular level available, in a possibly nonlinear functional form.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Furthermore, it is reasonable to assume that local policy, infrastructure and other unmeasured </a:t>
            </a:r>
            <a:r>
              <a:rPr lang="en-US" dirty="0" err="1" smtClean="0"/>
              <a:t>locational</a:t>
            </a:r>
            <a:r>
              <a:rPr lang="en-US" dirty="0" smtClean="0"/>
              <a:t> characteristics affect individual house prices (unobserved spatial heterogeneity), which turns the hedonic pricing model into a multilevel or hierarchical regression problem.</a:t>
            </a:r>
          </a:p>
          <a:p>
            <a:pPr lvl="1"/>
            <a:endParaRPr lang="en-US" dirty="0" smtClean="0">
              <a:latin typeface="SFSS1095"/>
            </a:endParaRPr>
          </a:p>
          <a:p>
            <a:r>
              <a:rPr lang="en-US" dirty="0" smtClean="0"/>
              <a:t>Challenges in hedonic price modeling: 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Nonlinearity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Spatial heterogeneity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Spatial autocorrelation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 err="1" smtClean="0"/>
              <a:t>Method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6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 err="1" smtClean="0"/>
              <a:t>Method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7</a:t>
            </a:fld>
            <a:endParaRPr lang="de-AT" dirty="0"/>
          </a:p>
        </p:txBody>
      </p:sp>
      <p:grpSp>
        <p:nvGrpSpPr>
          <p:cNvPr id="2" name="Gruppieren 48"/>
          <p:cNvGrpSpPr>
            <a:grpSpLocks/>
          </p:cNvGrpSpPr>
          <p:nvPr/>
        </p:nvGrpSpPr>
        <p:grpSpPr bwMode="auto">
          <a:xfrm>
            <a:off x="6353815" y="2780928"/>
            <a:ext cx="2766373" cy="1491188"/>
            <a:chOff x="6012161" y="2348880"/>
            <a:chExt cx="3089616" cy="1584176"/>
          </a:xfrm>
        </p:grpSpPr>
        <p:pic>
          <p:nvPicPr>
            <p:cNvPr id="52" name="Picture 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2161" y="2348880"/>
              <a:ext cx="3089616" cy="1437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feld 12"/>
            <p:cNvSpPr txBox="1">
              <a:spLocks noChangeArrowheads="1"/>
            </p:cNvSpPr>
            <p:nvPr/>
          </p:nvSpPr>
          <p:spPr bwMode="auto">
            <a:xfrm>
              <a:off x="7729538" y="3733018"/>
              <a:ext cx="1319107" cy="2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de-AT" altLang="de-DE" sz="700"/>
                <a:t>Source: Wood (2006)</a:t>
              </a:r>
            </a:p>
          </p:txBody>
        </p:sp>
      </p:grpSp>
      <p:sp>
        <p:nvSpPr>
          <p:cNvPr id="54" name="Inhaltsplatzhalter 2"/>
          <p:cNvSpPr>
            <a:spLocks noGrp="1"/>
          </p:cNvSpPr>
          <p:nvPr>
            <p:ph idx="1"/>
          </p:nvPr>
        </p:nvSpPr>
        <p:spPr>
          <a:xfrm>
            <a:off x="69850" y="980728"/>
            <a:ext cx="6374358" cy="532859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We use Generalized Additive Models (GAM; Wood, 2006)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Distributional </a:t>
            </a:r>
            <a:r>
              <a:rPr lang="en-US" dirty="0"/>
              <a:t>and structural assumptions, given covariates and parameters, are based on Generalized Linear Models.</a:t>
            </a:r>
          </a:p>
          <a:p>
            <a:pPr>
              <a:buNone/>
              <a:defRPr/>
            </a:pPr>
            <a:r>
              <a:rPr lang="en-US" dirty="0" smtClean="0"/>
              <a:t>			  with </a:t>
            </a:r>
            <a:r>
              <a:rPr lang="en-US" dirty="0"/>
              <a:t>additive </a:t>
            </a:r>
            <a:r>
              <a:rPr lang="en-US" dirty="0" smtClean="0"/>
              <a:t>predictor</a:t>
            </a:r>
          </a:p>
          <a:p>
            <a:pPr lvl="1">
              <a:buNone/>
              <a:defRPr/>
            </a:pPr>
            <a:r>
              <a:rPr lang="en-US" dirty="0" smtClean="0"/>
              <a:t>	is parametric part of the predictor </a:t>
            </a:r>
          </a:p>
          <a:p>
            <a:pPr lvl="1">
              <a:buNone/>
              <a:defRPr/>
            </a:pPr>
            <a:r>
              <a:rPr lang="en-US" dirty="0" smtClean="0"/>
              <a:t>	is </a:t>
            </a:r>
            <a:r>
              <a:rPr lang="en-US" dirty="0"/>
              <a:t>a continuous covariate, time scale, location or unit- or cluster </a:t>
            </a:r>
            <a:r>
              <a:rPr lang="en-US" dirty="0" smtClean="0"/>
              <a:t>index</a:t>
            </a:r>
          </a:p>
          <a:p>
            <a:pPr lvl="1">
              <a:buNone/>
              <a:defRPr/>
            </a:pPr>
            <a:r>
              <a:rPr lang="en-US" dirty="0" smtClean="0"/>
              <a:t>	one-</a:t>
            </a:r>
            <a:r>
              <a:rPr lang="en-US" dirty="0"/>
              <a:t>/two (even three) dimensional, not necessarily continuous </a:t>
            </a:r>
            <a:r>
              <a:rPr lang="en-US" dirty="0" smtClean="0"/>
              <a:t>functions</a:t>
            </a:r>
          </a:p>
          <a:p>
            <a:pPr lvl="1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Continuous </a:t>
            </a:r>
            <a:r>
              <a:rPr lang="en-US" dirty="0"/>
              <a:t>covariate effects are modeled using penalized regression </a:t>
            </a:r>
            <a:r>
              <a:rPr lang="en-US" dirty="0" err="1" smtClean="0"/>
              <a:t>splines</a:t>
            </a:r>
            <a:r>
              <a:rPr lang="en-US" dirty="0" smtClean="0"/>
              <a:t>:</a:t>
            </a:r>
          </a:p>
          <a:p>
            <a:pPr lvl="1">
              <a:buFont typeface="Symbol" pitchFamily="18" charset="2"/>
              <a:buChar char="-"/>
              <a:defRPr/>
            </a:pPr>
            <a:r>
              <a:rPr lang="en-US" dirty="0" smtClean="0"/>
              <a:t>P-</a:t>
            </a:r>
            <a:r>
              <a:rPr lang="en-US" dirty="0" err="1" smtClean="0"/>
              <a:t>Splines</a:t>
            </a:r>
            <a:r>
              <a:rPr lang="en-US" dirty="0" smtClean="0"/>
              <a:t>, which model nonlinear relationships using truncated polynomials (usually of order 3) with additional penalization terms.</a:t>
            </a:r>
          </a:p>
          <a:p>
            <a:pPr lvl="1">
              <a:buFont typeface="Symbol" pitchFamily="18" charset="2"/>
              <a:buChar char="-"/>
              <a:defRPr/>
            </a:pPr>
            <a:r>
              <a:rPr lang="en-US" dirty="0" smtClean="0"/>
              <a:t>Thin </a:t>
            </a:r>
            <a:r>
              <a:rPr lang="en-US" dirty="0"/>
              <a:t>plate regression splines, i.e. low rank smoothers base on truncated </a:t>
            </a:r>
            <a:r>
              <a:rPr lang="en-US" dirty="0" smtClean="0"/>
              <a:t>Eigen-decomposition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Spatial </a:t>
            </a:r>
            <a:r>
              <a:rPr lang="en-US" dirty="0"/>
              <a:t>indices on two hierarchical levels are modeled using random effects (penalized by a ridge penalty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Automated </a:t>
            </a:r>
            <a:r>
              <a:rPr lang="en-US" dirty="0"/>
              <a:t>selection of the smoothing parameter using the Generalized </a:t>
            </a:r>
            <a:r>
              <a:rPr lang="en-US" dirty="0" smtClean="0"/>
              <a:t>Cross </a:t>
            </a:r>
            <a:r>
              <a:rPr lang="en-US" dirty="0"/>
              <a:t>Validation (GCV) criterion.</a:t>
            </a:r>
            <a:endParaRPr lang="de-AT" dirty="0"/>
          </a:p>
        </p:txBody>
      </p:sp>
      <p:graphicFrame>
        <p:nvGraphicFramePr>
          <p:cNvPr id="55" name="Object 7"/>
          <p:cNvGraphicFramePr>
            <a:graphicFrameLocks noChangeAspect="1"/>
          </p:cNvGraphicFramePr>
          <p:nvPr/>
        </p:nvGraphicFramePr>
        <p:xfrm>
          <a:off x="539552" y="2030937"/>
          <a:ext cx="1368152" cy="268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5" name="Formel" r:id="rId4" imgW="1231366" imgH="228501" progId="Equation.3">
                  <p:embed/>
                </p:oleObj>
              </mc:Choice>
              <mc:Fallback>
                <p:oleObj name="Formel" r:id="rId4" imgW="1231366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030937"/>
                        <a:ext cx="1368152" cy="2685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4283968" y="2017380"/>
          <a:ext cx="1944216" cy="263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6" name="Formel" r:id="rId6" imgW="1879600" imgH="241300" progId="Equation.3">
                  <p:embed/>
                </p:oleObj>
              </mc:Choice>
              <mc:Fallback>
                <p:oleObj name="Formel" r:id="rId6" imgW="18796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017380"/>
                        <a:ext cx="1944216" cy="263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"/>
          <p:cNvGraphicFramePr>
            <a:graphicFrameLocks noChangeAspect="1"/>
          </p:cNvGraphicFramePr>
          <p:nvPr/>
        </p:nvGraphicFramePr>
        <p:xfrm>
          <a:off x="611560" y="2311690"/>
          <a:ext cx="2571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7" name="Formel" r:id="rId8" imgW="241195" imgH="203112" progId="Equation.3">
                  <p:embed/>
                </p:oleObj>
              </mc:Choice>
              <mc:Fallback>
                <p:oleObj name="Formel" r:id="rId8" imgW="241195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11690"/>
                        <a:ext cx="2571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6"/>
          <p:cNvGraphicFramePr>
            <a:graphicFrameLocks noChangeAspect="1"/>
          </p:cNvGraphicFramePr>
          <p:nvPr/>
        </p:nvGraphicFramePr>
        <p:xfrm>
          <a:off x="642417" y="2515587"/>
          <a:ext cx="201613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8" name="Formel" r:id="rId10" imgW="177646" imgH="241091" progId="Equation.3">
                  <p:embed/>
                </p:oleObj>
              </mc:Choice>
              <mc:Fallback>
                <p:oleObj name="Formel" r:id="rId10" imgW="177646" imgH="24109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17" y="2515587"/>
                        <a:ext cx="201613" cy="29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9"/>
          <p:cNvGraphicFramePr>
            <a:graphicFrameLocks noChangeAspect="1"/>
          </p:cNvGraphicFramePr>
          <p:nvPr/>
        </p:nvGraphicFramePr>
        <p:xfrm>
          <a:off x="623367" y="2803493"/>
          <a:ext cx="2190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9" name="Formel" r:id="rId12" imgW="177646" imgH="241091" progId="Equation.3">
                  <p:embed/>
                </p:oleObj>
              </mc:Choice>
              <mc:Fallback>
                <p:oleObj name="Formel" r:id="rId12" imgW="177646" imgH="24109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67" y="2803493"/>
                        <a:ext cx="2190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" name="Picture 4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78779" y="907003"/>
            <a:ext cx="2569983" cy="190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uppieren 14349"/>
          <p:cNvGrpSpPr>
            <a:grpSpLocks/>
          </p:cNvGrpSpPr>
          <p:nvPr/>
        </p:nvGrpSpPr>
        <p:grpSpPr bwMode="auto">
          <a:xfrm>
            <a:off x="6422226" y="4365104"/>
            <a:ext cx="2721773" cy="1779690"/>
            <a:chOff x="6329745" y="3224378"/>
            <a:chExt cx="3530648" cy="3256869"/>
          </a:xfrm>
        </p:grpSpPr>
        <p:cxnSp>
          <p:nvCxnSpPr>
            <p:cNvPr id="51" name="Gerader Verbinder 3"/>
            <p:cNvCxnSpPr>
              <a:cxnSpLocks noChangeShapeType="1"/>
            </p:cNvCxnSpPr>
            <p:nvPr/>
          </p:nvCxnSpPr>
          <p:spPr bwMode="auto">
            <a:xfrm>
              <a:off x="6660651" y="4750197"/>
              <a:ext cx="2880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60" name="Gerader Verbinder 19"/>
            <p:cNvCxnSpPr>
              <a:cxnSpLocks noChangeShapeType="1"/>
            </p:cNvCxnSpPr>
            <p:nvPr/>
          </p:nvCxnSpPr>
          <p:spPr bwMode="auto">
            <a:xfrm>
              <a:off x="6732339" y="5038229"/>
              <a:ext cx="360000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6" name="Gerader Verbinder 20"/>
            <p:cNvCxnSpPr>
              <a:cxnSpLocks noChangeShapeType="1"/>
            </p:cNvCxnSpPr>
            <p:nvPr/>
          </p:nvCxnSpPr>
          <p:spPr bwMode="auto">
            <a:xfrm>
              <a:off x="7164427" y="5326261"/>
              <a:ext cx="360000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7" name="Gerader Verbinder 21"/>
            <p:cNvCxnSpPr>
              <a:cxnSpLocks noChangeShapeType="1"/>
            </p:cNvCxnSpPr>
            <p:nvPr/>
          </p:nvCxnSpPr>
          <p:spPr bwMode="auto">
            <a:xfrm>
              <a:off x="7596435" y="3958109"/>
              <a:ext cx="360000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8" name="Gerader Verbinder 22"/>
            <p:cNvCxnSpPr>
              <a:cxnSpLocks noChangeShapeType="1"/>
            </p:cNvCxnSpPr>
            <p:nvPr/>
          </p:nvCxnSpPr>
          <p:spPr bwMode="auto">
            <a:xfrm>
              <a:off x="7970395" y="4894213"/>
              <a:ext cx="360000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9" name="Gerader Verbinder 23"/>
            <p:cNvCxnSpPr>
              <a:cxnSpLocks noChangeShapeType="1"/>
            </p:cNvCxnSpPr>
            <p:nvPr/>
          </p:nvCxnSpPr>
          <p:spPr bwMode="auto">
            <a:xfrm>
              <a:off x="8506941" y="4462165"/>
              <a:ext cx="360000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0" name="Gerader Verbinder 24"/>
            <p:cNvCxnSpPr>
              <a:cxnSpLocks noChangeShapeType="1"/>
            </p:cNvCxnSpPr>
            <p:nvPr/>
          </p:nvCxnSpPr>
          <p:spPr bwMode="auto">
            <a:xfrm>
              <a:off x="9036595" y="4822205"/>
              <a:ext cx="360000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1" name="Gerader Verbinder 25"/>
            <p:cNvCxnSpPr>
              <a:cxnSpLocks noChangeShapeType="1"/>
            </p:cNvCxnSpPr>
            <p:nvPr/>
          </p:nvCxnSpPr>
          <p:spPr bwMode="auto">
            <a:xfrm>
              <a:off x="6768331" y="5012753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2" name="Gerader Verbinder 26"/>
            <p:cNvCxnSpPr>
              <a:cxnSpLocks noChangeShapeType="1"/>
            </p:cNvCxnSpPr>
            <p:nvPr/>
          </p:nvCxnSpPr>
          <p:spPr bwMode="auto">
            <a:xfrm>
              <a:off x="6850725" y="5165153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3" name="Gerader Verbinder 27"/>
            <p:cNvCxnSpPr>
              <a:cxnSpLocks noChangeShapeType="1"/>
            </p:cNvCxnSpPr>
            <p:nvPr/>
          </p:nvCxnSpPr>
          <p:spPr bwMode="auto">
            <a:xfrm>
              <a:off x="6900161" y="4940745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4" name="Gerader Verbinder 29"/>
            <p:cNvCxnSpPr>
              <a:cxnSpLocks noChangeShapeType="1"/>
            </p:cNvCxnSpPr>
            <p:nvPr/>
          </p:nvCxnSpPr>
          <p:spPr bwMode="auto">
            <a:xfrm>
              <a:off x="6984355" y="5084761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5" name="Gerader Verbinder 30"/>
            <p:cNvCxnSpPr>
              <a:cxnSpLocks noChangeShapeType="1"/>
            </p:cNvCxnSpPr>
            <p:nvPr/>
          </p:nvCxnSpPr>
          <p:spPr bwMode="auto">
            <a:xfrm>
              <a:off x="7192027" y="5292239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6" name="Gerader Verbinder 31"/>
            <p:cNvCxnSpPr>
              <a:cxnSpLocks noChangeShapeType="1"/>
            </p:cNvCxnSpPr>
            <p:nvPr/>
          </p:nvCxnSpPr>
          <p:spPr bwMode="auto">
            <a:xfrm>
              <a:off x="7344427" y="5444639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" name="Gerader Verbinder 32"/>
            <p:cNvCxnSpPr>
              <a:cxnSpLocks noChangeShapeType="1"/>
            </p:cNvCxnSpPr>
            <p:nvPr/>
          </p:nvCxnSpPr>
          <p:spPr bwMode="auto">
            <a:xfrm>
              <a:off x="7264035" y="5220231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8" name="Gerader Verbinder 33"/>
            <p:cNvCxnSpPr>
              <a:cxnSpLocks noChangeShapeType="1"/>
            </p:cNvCxnSpPr>
            <p:nvPr/>
          </p:nvCxnSpPr>
          <p:spPr bwMode="auto">
            <a:xfrm>
              <a:off x="7408051" y="5364247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9" name="Gerader Verbinder 34"/>
            <p:cNvCxnSpPr>
              <a:cxnSpLocks noChangeShapeType="1"/>
            </p:cNvCxnSpPr>
            <p:nvPr/>
          </p:nvCxnSpPr>
          <p:spPr bwMode="auto">
            <a:xfrm>
              <a:off x="7596435" y="3932633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0" name="Gerader Verbinder 35"/>
            <p:cNvCxnSpPr>
              <a:cxnSpLocks noChangeShapeType="1"/>
            </p:cNvCxnSpPr>
            <p:nvPr/>
          </p:nvCxnSpPr>
          <p:spPr bwMode="auto">
            <a:xfrm>
              <a:off x="7748835" y="3886101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1" name="Gerader Verbinder 36"/>
            <p:cNvCxnSpPr>
              <a:cxnSpLocks noChangeShapeType="1"/>
            </p:cNvCxnSpPr>
            <p:nvPr/>
          </p:nvCxnSpPr>
          <p:spPr bwMode="auto">
            <a:xfrm>
              <a:off x="7668443" y="4030117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2" name="Gerader Verbinder 37"/>
            <p:cNvCxnSpPr>
              <a:cxnSpLocks noChangeShapeType="1"/>
            </p:cNvCxnSpPr>
            <p:nvPr/>
          </p:nvCxnSpPr>
          <p:spPr bwMode="auto">
            <a:xfrm>
              <a:off x="7812459" y="4004641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3" name="Gerader Verbinder 38"/>
            <p:cNvCxnSpPr>
              <a:cxnSpLocks noChangeShapeType="1"/>
            </p:cNvCxnSpPr>
            <p:nvPr/>
          </p:nvCxnSpPr>
          <p:spPr bwMode="auto">
            <a:xfrm>
              <a:off x="8120835" y="4860353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4" name="Gerader Verbinder 39"/>
            <p:cNvCxnSpPr>
              <a:cxnSpLocks noChangeShapeType="1"/>
            </p:cNvCxnSpPr>
            <p:nvPr/>
          </p:nvCxnSpPr>
          <p:spPr bwMode="auto">
            <a:xfrm>
              <a:off x="8008309" y="5012753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5" name="Gerader Verbinder 40"/>
            <p:cNvCxnSpPr>
              <a:cxnSpLocks noChangeShapeType="1"/>
            </p:cNvCxnSpPr>
            <p:nvPr/>
          </p:nvCxnSpPr>
          <p:spPr bwMode="auto">
            <a:xfrm>
              <a:off x="8056107" y="4788345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6" name="Gerader Verbinder 41"/>
            <p:cNvCxnSpPr>
              <a:cxnSpLocks noChangeShapeType="1"/>
            </p:cNvCxnSpPr>
            <p:nvPr/>
          </p:nvCxnSpPr>
          <p:spPr bwMode="auto">
            <a:xfrm>
              <a:off x="8200123" y="4932361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7" name="Gerader Verbinder 42"/>
            <p:cNvCxnSpPr>
              <a:cxnSpLocks noChangeShapeType="1"/>
            </p:cNvCxnSpPr>
            <p:nvPr/>
          </p:nvCxnSpPr>
          <p:spPr bwMode="auto">
            <a:xfrm>
              <a:off x="9064195" y="4776980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8" name="Gerader Verbinder 43"/>
            <p:cNvCxnSpPr>
              <a:cxnSpLocks noChangeShapeType="1"/>
            </p:cNvCxnSpPr>
            <p:nvPr/>
          </p:nvCxnSpPr>
          <p:spPr bwMode="auto">
            <a:xfrm>
              <a:off x="9216595" y="4929380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9" name="Gerader Verbinder 44"/>
            <p:cNvCxnSpPr>
              <a:cxnSpLocks noChangeShapeType="1"/>
            </p:cNvCxnSpPr>
            <p:nvPr/>
          </p:nvCxnSpPr>
          <p:spPr bwMode="auto">
            <a:xfrm>
              <a:off x="9136203" y="4704972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0" name="Gerader Verbinder 45"/>
            <p:cNvCxnSpPr>
              <a:cxnSpLocks noChangeShapeType="1"/>
            </p:cNvCxnSpPr>
            <p:nvPr/>
          </p:nvCxnSpPr>
          <p:spPr bwMode="auto">
            <a:xfrm>
              <a:off x="9280219" y="4848988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1" name="Gerader Verbinder 46"/>
            <p:cNvCxnSpPr>
              <a:cxnSpLocks noChangeShapeType="1"/>
            </p:cNvCxnSpPr>
            <p:nvPr/>
          </p:nvCxnSpPr>
          <p:spPr bwMode="auto">
            <a:xfrm>
              <a:off x="8524001" y="4436689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2" name="Gerader Verbinder 47"/>
            <p:cNvCxnSpPr>
              <a:cxnSpLocks noChangeShapeType="1"/>
            </p:cNvCxnSpPr>
            <p:nvPr/>
          </p:nvCxnSpPr>
          <p:spPr bwMode="auto">
            <a:xfrm>
              <a:off x="8744769" y="4589089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3" name="Gerader Verbinder 48"/>
            <p:cNvCxnSpPr>
              <a:cxnSpLocks noChangeShapeType="1"/>
            </p:cNvCxnSpPr>
            <p:nvPr/>
          </p:nvCxnSpPr>
          <p:spPr bwMode="auto">
            <a:xfrm>
              <a:off x="8596009" y="4364681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4" name="Gerader Verbinder 49"/>
            <p:cNvCxnSpPr>
              <a:cxnSpLocks noChangeShapeType="1"/>
            </p:cNvCxnSpPr>
            <p:nvPr/>
          </p:nvCxnSpPr>
          <p:spPr bwMode="auto">
            <a:xfrm>
              <a:off x="8671657" y="4508697"/>
              <a:ext cx="720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5" name="Gerade Verbindung mit Pfeil 17"/>
            <p:cNvCxnSpPr>
              <a:cxnSpLocks noChangeShapeType="1"/>
            </p:cNvCxnSpPr>
            <p:nvPr/>
          </p:nvCxnSpPr>
          <p:spPr bwMode="auto">
            <a:xfrm>
              <a:off x="7383887" y="3611521"/>
              <a:ext cx="411480" cy="273392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6" name="Gerade Verbindung mit Pfeil 52"/>
            <p:cNvCxnSpPr>
              <a:cxnSpLocks noChangeShapeType="1"/>
            </p:cNvCxnSpPr>
            <p:nvPr/>
          </p:nvCxnSpPr>
          <p:spPr bwMode="auto">
            <a:xfrm flipH="1">
              <a:off x="8803515" y="3894647"/>
              <a:ext cx="233080" cy="535705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7" name="Gerade Verbindung mit Pfeil 54"/>
            <p:cNvCxnSpPr>
              <a:cxnSpLocks noChangeShapeType="1"/>
            </p:cNvCxnSpPr>
            <p:nvPr/>
          </p:nvCxnSpPr>
          <p:spPr bwMode="auto">
            <a:xfrm flipH="1" flipV="1">
              <a:off x="8556315" y="4750198"/>
              <a:ext cx="238808" cy="49771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8" name="Textfeld 53"/>
            <p:cNvSpPr txBox="1">
              <a:spLocks noChangeArrowheads="1"/>
            </p:cNvSpPr>
            <p:nvPr/>
          </p:nvSpPr>
          <p:spPr bwMode="auto">
            <a:xfrm>
              <a:off x="6751178" y="3224378"/>
              <a:ext cx="1807413" cy="50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AT" altLang="de-DE" sz="1200" dirty="0" err="1" smtClean="0">
                  <a:solidFill>
                    <a:srgbClr val="3D3D3D"/>
                  </a:solidFill>
                </a:rPr>
                <a:t>Census</a:t>
              </a:r>
              <a:r>
                <a:rPr lang="de-AT" altLang="de-DE" sz="1200" dirty="0" smtClean="0">
                  <a:solidFill>
                    <a:srgbClr val="3D3D3D"/>
                  </a:solidFill>
                </a:rPr>
                <a:t> </a:t>
              </a:r>
              <a:r>
                <a:rPr lang="de-AT" altLang="de-DE" sz="1200" dirty="0" err="1" smtClean="0">
                  <a:solidFill>
                    <a:srgbClr val="3D3D3D"/>
                  </a:solidFill>
                </a:rPr>
                <a:t>tract</a:t>
              </a:r>
              <a:endParaRPr lang="de-AT" altLang="de-DE" sz="1200" dirty="0">
                <a:solidFill>
                  <a:srgbClr val="3D3D3D"/>
                </a:solidFill>
              </a:endParaRPr>
            </a:p>
          </p:txBody>
        </p:sp>
        <p:sp>
          <p:nvSpPr>
            <p:cNvPr id="129" name="Textfeld 60"/>
            <p:cNvSpPr txBox="1">
              <a:spLocks noChangeArrowheads="1"/>
            </p:cNvSpPr>
            <p:nvPr/>
          </p:nvSpPr>
          <p:spPr bwMode="auto">
            <a:xfrm>
              <a:off x="8558587" y="3563570"/>
              <a:ext cx="1301806" cy="50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AT" altLang="de-DE" sz="1200" dirty="0" err="1" smtClean="0">
                  <a:solidFill>
                    <a:srgbClr val="3D3D3D"/>
                  </a:solidFill>
                </a:rPr>
                <a:t>Municipality</a:t>
              </a:r>
              <a:endParaRPr lang="de-AT" altLang="de-DE" sz="1200" dirty="0">
                <a:solidFill>
                  <a:srgbClr val="3D3D3D"/>
                </a:solidFill>
              </a:endParaRPr>
            </a:p>
          </p:txBody>
        </p:sp>
        <p:sp>
          <p:nvSpPr>
            <p:cNvPr id="130" name="Textfeld 61"/>
            <p:cNvSpPr txBox="1">
              <a:spLocks noChangeArrowheads="1"/>
            </p:cNvSpPr>
            <p:nvPr/>
          </p:nvSpPr>
          <p:spPr bwMode="auto">
            <a:xfrm>
              <a:off x="8493019" y="5237949"/>
              <a:ext cx="1087151" cy="50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AT" altLang="de-DE" sz="1200" dirty="0" err="1" smtClean="0">
                  <a:solidFill>
                    <a:srgbClr val="3D3D3D"/>
                  </a:solidFill>
                </a:rPr>
                <a:t>District</a:t>
              </a:r>
              <a:endParaRPr lang="de-AT" altLang="de-DE" sz="1200" dirty="0">
                <a:solidFill>
                  <a:srgbClr val="3D3D3D"/>
                </a:solidFill>
              </a:endParaRPr>
            </a:p>
          </p:txBody>
        </p:sp>
        <p:cxnSp>
          <p:nvCxnSpPr>
            <p:cNvPr id="131" name="Gerade Verbindung mit Pfeil 56"/>
            <p:cNvCxnSpPr>
              <a:cxnSpLocks noChangeShapeType="1"/>
            </p:cNvCxnSpPr>
            <p:nvPr/>
          </p:nvCxnSpPr>
          <p:spPr bwMode="auto">
            <a:xfrm flipH="1" flipV="1">
              <a:off x="6660111" y="3407141"/>
              <a:ext cx="220" cy="259556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2" name="Gerade Verbindung mit Pfeil 72"/>
            <p:cNvCxnSpPr>
              <a:cxnSpLocks noChangeShapeType="1"/>
            </p:cNvCxnSpPr>
            <p:nvPr/>
          </p:nvCxnSpPr>
          <p:spPr bwMode="auto">
            <a:xfrm>
              <a:off x="6660111" y="5989111"/>
              <a:ext cx="2920060" cy="679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3" name="Textfeld 14348"/>
            <p:cNvSpPr txBox="1">
              <a:spLocks noChangeArrowheads="1"/>
            </p:cNvSpPr>
            <p:nvPr/>
          </p:nvSpPr>
          <p:spPr bwMode="auto">
            <a:xfrm rot="16200000">
              <a:off x="5120083" y="4660168"/>
              <a:ext cx="2778644" cy="359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AT" altLang="de-DE" sz="1200" dirty="0" smtClean="0">
                  <a:solidFill>
                    <a:srgbClr val="3D3D3D"/>
                  </a:solidFill>
                </a:rPr>
                <a:t>„</a:t>
              </a:r>
              <a:r>
                <a:rPr lang="de-AT" altLang="de-DE" sz="1200" dirty="0" err="1" smtClean="0">
                  <a:solidFill>
                    <a:srgbClr val="3D3D3D"/>
                  </a:solidFill>
                </a:rPr>
                <a:t>Location</a:t>
              </a:r>
              <a:r>
                <a:rPr lang="de-AT" altLang="de-DE" sz="1200" dirty="0" smtClean="0">
                  <a:solidFill>
                    <a:srgbClr val="3D3D3D"/>
                  </a:solidFill>
                </a:rPr>
                <a:t> Value“</a:t>
              </a:r>
              <a:endParaRPr lang="de-AT" altLang="de-DE" sz="1200" dirty="0">
                <a:solidFill>
                  <a:srgbClr val="3D3D3D"/>
                </a:solidFill>
              </a:endParaRPr>
            </a:p>
          </p:txBody>
        </p:sp>
        <p:sp>
          <p:nvSpPr>
            <p:cNvPr id="134" name="Textfeld 81"/>
            <p:cNvSpPr txBox="1">
              <a:spLocks noChangeArrowheads="1"/>
            </p:cNvSpPr>
            <p:nvPr/>
          </p:nvSpPr>
          <p:spPr bwMode="auto">
            <a:xfrm>
              <a:off x="7177653" y="5974333"/>
              <a:ext cx="2356473" cy="50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AT" altLang="de-DE" sz="1200" dirty="0" err="1" smtClean="0">
                  <a:solidFill>
                    <a:srgbClr val="3D3D3D"/>
                  </a:solidFill>
                </a:rPr>
                <a:t>Spatial</a:t>
              </a:r>
              <a:r>
                <a:rPr lang="de-AT" altLang="de-DE" sz="1200" dirty="0" smtClean="0">
                  <a:solidFill>
                    <a:srgbClr val="3D3D3D"/>
                  </a:solidFill>
                </a:rPr>
                <a:t> </a:t>
              </a:r>
              <a:r>
                <a:rPr lang="de-AT" altLang="de-DE" sz="1200" dirty="0" err="1" smtClean="0">
                  <a:solidFill>
                    <a:srgbClr val="3D3D3D"/>
                  </a:solidFill>
                </a:rPr>
                <a:t>ordering</a:t>
              </a:r>
              <a:endParaRPr lang="de-AT" altLang="de-DE" sz="1200" dirty="0">
                <a:solidFill>
                  <a:srgbClr val="3D3D3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80728"/>
            <a:ext cx="8219256" cy="2448272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de-AT" altLang="de-DE" dirty="0" smtClean="0"/>
              <a:t>Data </a:t>
            </a:r>
            <a:r>
              <a:rPr lang="de-AT" altLang="de-DE" dirty="0" err="1" smtClean="0"/>
              <a:t>from</a:t>
            </a:r>
            <a:r>
              <a:rPr lang="de-AT" altLang="de-DE" dirty="0" smtClean="0"/>
              <a:t> </a:t>
            </a:r>
            <a:r>
              <a:rPr lang="de-AT" b="1" dirty="0" smtClean="0"/>
              <a:t>JUSTIMMO</a:t>
            </a:r>
            <a:r>
              <a:rPr lang="de-AT" altLang="de-DE" dirty="0" smtClean="0"/>
              <a:t>: </a:t>
            </a:r>
            <a:r>
              <a:rPr lang="de-AT" dirty="0" smtClean="0"/>
              <a:t>1.1.2013 – 25.7.2016</a:t>
            </a:r>
            <a:endParaRPr lang="de-AT" altLang="de-DE" dirty="0" smtClean="0"/>
          </a:p>
          <a:p>
            <a:pPr lvl="1">
              <a:buFont typeface="Arial" charset="0"/>
              <a:buChar char="•"/>
              <a:defRPr/>
            </a:pPr>
            <a:r>
              <a:rPr lang="de-AT" dirty="0" smtClean="0"/>
              <a:t>17.000 </a:t>
            </a:r>
            <a:r>
              <a:rPr lang="de-AT" altLang="de-DE" dirty="0" err="1" smtClean="0"/>
              <a:t>single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family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homes</a:t>
            </a:r>
            <a:endParaRPr lang="de-AT" altLang="de-DE" dirty="0" smtClean="0"/>
          </a:p>
          <a:p>
            <a:pPr lvl="1">
              <a:buFont typeface="Arial" charset="0"/>
              <a:buChar char="•"/>
              <a:defRPr/>
            </a:pPr>
            <a:r>
              <a:rPr lang="de-AT" altLang="de-DE" dirty="0" smtClean="0"/>
              <a:t>42.000 </a:t>
            </a:r>
            <a:r>
              <a:rPr lang="de-AT" altLang="de-DE" dirty="0" err="1" smtClean="0"/>
              <a:t>apartments</a:t>
            </a:r>
            <a:endParaRPr lang="de-AT" altLang="de-DE" dirty="0" smtClean="0"/>
          </a:p>
          <a:p>
            <a:r>
              <a:rPr lang="de-AT" dirty="0" err="1" smtClean="0"/>
              <a:t>Location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r>
              <a:rPr lang="de-AT" dirty="0" smtClean="0"/>
              <a:t>: Point, </a:t>
            </a:r>
            <a:r>
              <a:rPr lang="de-AT" dirty="0" err="1" smtClean="0"/>
              <a:t>census</a:t>
            </a:r>
            <a:r>
              <a:rPr lang="de-AT" dirty="0" smtClean="0"/>
              <a:t> </a:t>
            </a:r>
            <a:r>
              <a:rPr lang="de-AT" dirty="0" err="1" smtClean="0"/>
              <a:t>tract</a:t>
            </a:r>
            <a:endParaRPr lang="de-AT" dirty="0" smtClean="0"/>
          </a:p>
          <a:p>
            <a:pPr lvl="1"/>
            <a:r>
              <a:rPr lang="de-AT" dirty="0" smtClean="0"/>
              <a:t>Noise</a:t>
            </a:r>
          </a:p>
          <a:p>
            <a:pPr lvl="1"/>
            <a:r>
              <a:rPr lang="de-AT" dirty="0" err="1" smtClean="0"/>
              <a:t>Accessibility</a:t>
            </a:r>
            <a:r>
              <a:rPr lang="de-AT" dirty="0" smtClean="0"/>
              <a:t>: </a:t>
            </a:r>
            <a:r>
              <a:rPr lang="de-AT" dirty="0" err="1" smtClean="0"/>
              <a:t>driving</a:t>
            </a:r>
            <a:r>
              <a:rPr lang="de-AT" dirty="0" smtClean="0"/>
              <a:t> time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city</a:t>
            </a:r>
            <a:r>
              <a:rPr lang="de-AT" dirty="0" smtClean="0"/>
              <a:t> </a:t>
            </a:r>
            <a:r>
              <a:rPr lang="de-AT" dirty="0" err="1" smtClean="0"/>
              <a:t>center</a:t>
            </a:r>
            <a:r>
              <a:rPr lang="de-AT" dirty="0" smtClean="0"/>
              <a:t>, </a:t>
            </a:r>
            <a:r>
              <a:rPr lang="de-AT" dirty="0" err="1" smtClean="0"/>
              <a:t>distance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subway</a:t>
            </a:r>
            <a:r>
              <a:rPr lang="de-AT" dirty="0" smtClean="0"/>
              <a:t> </a:t>
            </a:r>
            <a:r>
              <a:rPr lang="de-AT" dirty="0" err="1" smtClean="0"/>
              <a:t>station</a:t>
            </a:r>
            <a:endParaRPr lang="de-AT" dirty="0" smtClean="0"/>
          </a:p>
          <a:p>
            <a:pPr lvl="1"/>
            <a:r>
              <a:rPr lang="de-AT" dirty="0" smtClean="0"/>
              <a:t>Education 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 smtClean="0"/>
              <a:t>Data </a:t>
            </a:r>
            <a:r>
              <a:rPr lang="de-AT" altLang="de-DE" dirty="0" err="1" smtClean="0"/>
              <a:t>and</a:t>
            </a:r>
            <a:r>
              <a:rPr lang="de-AT" altLang="de-DE" dirty="0" smtClean="0"/>
              <a:t> model </a:t>
            </a:r>
            <a:r>
              <a:rPr lang="de-AT" altLang="de-DE" dirty="0" err="1" smtClean="0"/>
              <a:t>structure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8</a:t>
            </a:fld>
            <a:endParaRPr lang="de-AT" dirty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14325" y="3500438"/>
          <a:ext cx="4111625" cy="266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5" name="Formel" r:id="rId3" imgW="2501640" imgH="1676160" progId="Equation.3">
                  <p:embed/>
                </p:oleObj>
              </mc:Choice>
              <mc:Fallback>
                <p:oleObj name="Formel" r:id="rId3" imgW="2501640" imgH="1676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3500438"/>
                        <a:ext cx="4111625" cy="266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2F2F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7F7F7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Gerade Verbindung mit Pfeil 7"/>
          <p:cNvCxnSpPr>
            <a:stCxn id="17" idx="1"/>
          </p:cNvCxnSpPr>
          <p:nvPr/>
        </p:nvCxnSpPr>
        <p:spPr bwMode="auto">
          <a:xfrm flipH="1" flipV="1">
            <a:off x="4211960" y="4221088"/>
            <a:ext cx="1723703" cy="143930"/>
          </a:xfrm>
          <a:prstGeom prst="straightConnector1">
            <a:avLst/>
          </a:prstGeom>
          <a:ln>
            <a:solidFill>
              <a:srgbClr val="0D69A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Abgerundetes Rechteck 18"/>
          <p:cNvSpPr>
            <a:spLocks noChangeArrowheads="1"/>
          </p:cNvSpPr>
          <p:nvPr/>
        </p:nvSpPr>
        <p:spPr bwMode="auto">
          <a:xfrm>
            <a:off x="5935663" y="3501008"/>
            <a:ext cx="2770187" cy="437133"/>
          </a:xfrm>
          <a:prstGeom prst="roundRect">
            <a:avLst>
              <a:gd name="adj" fmla="val 16667"/>
            </a:avLst>
          </a:prstGeom>
          <a:ln>
            <a:solidFill>
              <a:srgbClr val="0D69A8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930" tIns="45466" rIns="90930" bIns="45466" anchor="ctr"/>
          <a:lstStyle>
            <a:lvl1pPr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de-DE" sz="1599" dirty="0" smtClean="0">
                <a:solidFill>
                  <a:srgbClr val="565656"/>
                </a:solidFill>
              </a:rPr>
              <a:t>Area, </a:t>
            </a:r>
            <a:r>
              <a:rPr lang="de-DE" altLang="de-DE" sz="1599" dirty="0" err="1" smtClean="0">
                <a:solidFill>
                  <a:srgbClr val="565656"/>
                </a:solidFill>
              </a:rPr>
              <a:t>age</a:t>
            </a:r>
            <a:r>
              <a:rPr lang="de-DE" altLang="de-DE" sz="1599" dirty="0" smtClean="0">
                <a:solidFill>
                  <a:srgbClr val="565656"/>
                </a:solidFill>
              </a:rPr>
              <a:t>, </a:t>
            </a:r>
            <a:r>
              <a:rPr lang="de-DE" altLang="de-DE" sz="1599" dirty="0" err="1" smtClean="0">
                <a:solidFill>
                  <a:srgbClr val="565656"/>
                </a:solidFill>
              </a:rPr>
              <a:t>condition</a:t>
            </a:r>
            <a:r>
              <a:rPr lang="de-DE" altLang="de-DE" sz="1599" dirty="0" smtClean="0">
                <a:solidFill>
                  <a:srgbClr val="565656"/>
                </a:solidFill>
              </a:rPr>
              <a:t>, etc.</a:t>
            </a:r>
            <a:endParaRPr lang="de-DE" altLang="de-DE" sz="1599" dirty="0">
              <a:solidFill>
                <a:srgbClr val="565656"/>
              </a:solidFill>
            </a:endParaRPr>
          </a:p>
        </p:txBody>
      </p:sp>
      <p:cxnSp>
        <p:nvCxnSpPr>
          <p:cNvPr id="10" name="Gerade Verbindung mit Pfeil 9"/>
          <p:cNvCxnSpPr>
            <a:stCxn id="9" idx="1"/>
          </p:cNvCxnSpPr>
          <p:nvPr/>
        </p:nvCxnSpPr>
        <p:spPr bwMode="auto">
          <a:xfrm flipH="1" flipV="1">
            <a:off x="3995936" y="3717032"/>
            <a:ext cx="1939727" cy="2543"/>
          </a:xfrm>
          <a:prstGeom prst="straightConnector1">
            <a:avLst/>
          </a:prstGeom>
          <a:ln>
            <a:solidFill>
              <a:srgbClr val="0D69A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Abgerundetes Rechteck 18"/>
          <p:cNvSpPr>
            <a:spLocks noChangeArrowheads="1"/>
          </p:cNvSpPr>
          <p:nvPr/>
        </p:nvSpPr>
        <p:spPr bwMode="auto">
          <a:xfrm>
            <a:off x="5951538" y="4786313"/>
            <a:ext cx="2770187" cy="344487"/>
          </a:xfrm>
          <a:prstGeom prst="roundRect">
            <a:avLst>
              <a:gd name="adj" fmla="val 16667"/>
            </a:avLst>
          </a:prstGeom>
          <a:ln>
            <a:solidFill>
              <a:srgbClr val="0D69A8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930" tIns="45466" rIns="90930" bIns="45466" anchor="ctr"/>
          <a:lstStyle>
            <a:lvl1pPr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de-DE" sz="1599" dirty="0" err="1">
                <a:solidFill>
                  <a:srgbClr val="565656"/>
                </a:solidFill>
              </a:rPr>
              <a:t>Municipality</a:t>
            </a:r>
            <a:r>
              <a:rPr lang="de-DE" altLang="de-DE" sz="1599" dirty="0">
                <a:solidFill>
                  <a:srgbClr val="565656"/>
                </a:solidFill>
              </a:rPr>
              <a:t> </a:t>
            </a:r>
            <a:r>
              <a:rPr lang="de-DE" altLang="de-DE" sz="1599" dirty="0" err="1">
                <a:solidFill>
                  <a:srgbClr val="565656"/>
                </a:solidFill>
              </a:rPr>
              <a:t>random</a:t>
            </a:r>
            <a:r>
              <a:rPr lang="de-DE" altLang="de-DE" sz="1599" dirty="0">
                <a:solidFill>
                  <a:srgbClr val="565656"/>
                </a:solidFill>
              </a:rPr>
              <a:t> </a:t>
            </a:r>
            <a:r>
              <a:rPr lang="de-DE" altLang="de-DE" sz="1599" dirty="0" err="1">
                <a:solidFill>
                  <a:srgbClr val="565656"/>
                </a:solidFill>
              </a:rPr>
              <a:t>effect</a:t>
            </a:r>
            <a:endParaRPr lang="de-DE" altLang="de-DE" sz="1599" dirty="0">
              <a:solidFill>
                <a:srgbClr val="565656"/>
              </a:solidFill>
            </a:endParaRPr>
          </a:p>
        </p:txBody>
      </p:sp>
      <p:sp>
        <p:nvSpPr>
          <p:cNvPr id="12" name="Abgerundetes Rechteck 18"/>
          <p:cNvSpPr>
            <a:spLocks noChangeArrowheads="1"/>
          </p:cNvSpPr>
          <p:nvPr/>
        </p:nvSpPr>
        <p:spPr bwMode="auto">
          <a:xfrm>
            <a:off x="5951538" y="5280025"/>
            <a:ext cx="2770187" cy="342900"/>
          </a:xfrm>
          <a:prstGeom prst="roundRect">
            <a:avLst>
              <a:gd name="adj" fmla="val 16667"/>
            </a:avLst>
          </a:prstGeom>
          <a:ln>
            <a:solidFill>
              <a:srgbClr val="0D69A8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930" tIns="45466" rIns="90930" bIns="45466" anchor="ctr"/>
          <a:lstStyle>
            <a:lvl1pPr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de-DE" sz="1599" dirty="0" err="1">
                <a:solidFill>
                  <a:srgbClr val="565656"/>
                </a:solidFill>
              </a:rPr>
              <a:t>District</a:t>
            </a:r>
            <a:r>
              <a:rPr lang="de-DE" altLang="de-DE" sz="1599" dirty="0">
                <a:solidFill>
                  <a:srgbClr val="565656"/>
                </a:solidFill>
              </a:rPr>
              <a:t> </a:t>
            </a:r>
            <a:r>
              <a:rPr lang="de-DE" altLang="de-DE" sz="1599" dirty="0" err="1">
                <a:solidFill>
                  <a:srgbClr val="565656"/>
                </a:solidFill>
              </a:rPr>
              <a:t>random</a:t>
            </a:r>
            <a:r>
              <a:rPr lang="de-DE" altLang="de-DE" sz="1599" dirty="0">
                <a:solidFill>
                  <a:srgbClr val="565656"/>
                </a:solidFill>
              </a:rPr>
              <a:t> </a:t>
            </a:r>
            <a:r>
              <a:rPr lang="de-DE" altLang="de-DE" sz="1599" dirty="0" err="1">
                <a:solidFill>
                  <a:srgbClr val="565656"/>
                </a:solidFill>
              </a:rPr>
              <a:t>effect</a:t>
            </a:r>
            <a:endParaRPr lang="de-DE" altLang="de-DE" sz="1599" dirty="0">
              <a:solidFill>
                <a:srgbClr val="565656"/>
              </a:solidFill>
            </a:endParaRPr>
          </a:p>
        </p:txBody>
      </p:sp>
      <p:sp>
        <p:nvSpPr>
          <p:cNvPr id="13" name="Abgerundetes Rechteck 18"/>
          <p:cNvSpPr>
            <a:spLocks noChangeArrowheads="1"/>
          </p:cNvSpPr>
          <p:nvPr/>
        </p:nvSpPr>
        <p:spPr bwMode="auto">
          <a:xfrm>
            <a:off x="5951538" y="5786438"/>
            <a:ext cx="2770187" cy="344487"/>
          </a:xfrm>
          <a:prstGeom prst="roundRect">
            <a:avLst>
              <a:gd name="adj" fmla="val 16667"/>
            </a:avLst>
          </a:prstGeom>
          <a:ln>
            <a:solidFill>
              <a:srgbClr val="0D69A8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930" tIns="45466" rIns="90930" bIns="45466" anchor="ctr"/>
          <a:lstStyle>
            <a:lvl1pPr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de-DE" sz="1599" dirty="0" smtClean="0">
                <a:solidFill>
                  <a:srgbClr val="565656"/>
                </a:solidFill>
              </a:rPr>
              <a:t>State </a:t>
            </a:r>
            <a:r>
              <a:rPr lang="de-DE" altLang="de-DE" sz="1599" dirty="0" err="1" smtClean="0">
                <a:solidFill>
                  <a:srgbClr val="565656"/>
                </a:solidFill>
              </a:rPr>
              <a:t>fixed</a:t>
            </a:r>
            <a:r>
              <a:rPr lang="de-DE" altLang="de-DE" sz="1599" dirty="0" smtClean="0">
                <a:solidFill>
                  <a:srgbClr val="565656"/>
                </a:solidFill>
              </a:rPr>
              <a:t> </a:t>
            </a:r>
            <a:r>
              <a:rPr lang="de-DE" altLang="de-DE" sz="1599" dirty="0" err="1">
                <a:solidFill>
                  <a:srgbClr val="565656"/>
                </a:solidFill>
              </a:rPr>
              <a:t>effect</a:t>
            </a:r>
            <a:endParaRPr lang="de-DE" altLang="de-DE" sz="1599" dirty="0">
              <a:solidFill>
                <a:srgbClr val="565656"/>
              </a:solidFill>
            </a:endParaRPr>
          </a:p>
        </p:txBody>
      </p:sp>
      <p:cxnSp>
        <p:nvCxnSpPr>
          <p:cNvPr id="14" name="Gerade Verbindung mit Pfeil 13"/>
          <p:cNvCxnSpPr>
            <a:stCxn id="11" idx="1"/>
          </p:cNvCxnSpPr>
          <p:nvPr/>
        </p:nvCxnSpPr>
        <p:spPr bwMode="auto">
          <a:xfrm flipH="1" flipV="1">
            <a:off x="2267744" y="4653136"/>
            <a:ext cx="3683794" cy="305421"/>
          </a:xfrm>
          <a:prstGeom prst="straightConnector1">
            <a:avLst/>
          </a:prstGeom>
          <a:ln>
            <a:solidFill>
              <a:srgbClr val="0D69A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3" idx="1"/>
          </p:cNvCxnSpPr>
          <p:nvPr/>
        </p:nvCxnSpPr>
        <p:spPr bwMode="auto">
          <a:xfrm flipH="1" flipV="1">
            <a:off x="2267744" y="5589240"/>
            <a:ext cx="3683794" cy="369442"/>
          </a:xfrm>
          <a:prstGeom prst="straightConnector1">
            <a:avLst/>
          </a:prstGeom>
          <a:ln>
            <a:solidFill>
              <a:srgbClr val="0D69A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 bwMode="auto">
          <a:xfrm flipH="1" flipV="1">
            <a:off x="2267744" y="5085184"/>
            <a:ext cx="3698082" cy="366292"/>
          </a:xfrm>
          <a:prstGeom prst="straightConnector1">
            <a:avLst/>
          </a:prstGeom>
          <a:ln>
            <a:solidFill>
              <a:srgbClr val="0D69A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Abgerundetes Rechteck 18"/>
          <p:cNvSpPr>
            <a:spLocks noChangeArrowheads="1"/>
          </p:cNvSpPr>
          <p:nvPr/>
        </p:nvSpPr>
        <p:spPr bwMode="auto">
          <a:xfrm>
            <a:off x="5935663" y="4077073"/>
            <a:ext cx="2770187" cy="575890"/>
          </a:xfrm>
          <a:prstGeom prst="roundRect">
            <a:avLst>
              <a:gd name="adj" fmla="val 16667"/>
            </a:avLst>
          </a:prstGeom>
          <a:ln>
            <a:solidFill>
              <a:srgbClr val="0D69A8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930" tIns="45466" rIns="90930" bIns="45466" anchor="ctr"/>
          <a:lstStyle>
            <a:lvl1pPr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de-DE" sz="1599" dirty="0" smtClean="0">
                <a:solidFill>
                  <a:srgbClr val="565656"/>
                </a:solidFill>
              </a:rPr>
              <a:t>Noise, </a:t>
            </a:r>
            <a:r>
              <a:rPr lang="de-DE" altLang="de-DE" sz="1599" dirty="0" err="1" smtClean="0">
                <a:solidFill>
                  <a:srgbClr val="565656"/>
                </a:solidFill>
              </a:rPr>
              <a:t>accessibility</a:t>
            </a:r>
            <a:r>
              <a:rPr lang="de-DE" altLang="de-DE" sz="1599" dirty="0" smtClean="0">
                <a:solidFill>
                  <a:srgbClr val="565656"/>
                </a:solidFill>
              </a:rPr>
              <a:t>, </a:t>
            </a:r>
            <a:r>
              <a:rPr lang="de-DE" altLang="de-DE" sz="1599" dirty="0" err="1" smtClean="0">
                <a:solidFill>
                  <a:srgbClr val="565656"/>
                </a:solidFill>
              </a:rPr>
              <a:t>education</a:t>
            </a:r>
            <a:r>
              <a:rPr lang="de-DE" altLang="de-DE" sz="1599" dirty="0" smtClean="0">
                <a:solidFill>
                  <a:srgbClr val="565656"/>
                </a:solidFill>
              </a:rPr>
              <a:t> etc.</a:t>
            </a:r>
            <a:endParaRPr lang="de-DE" altLang="de-DE" sz="1599" dirty="0">
              <a:solidFill>
                <a:srgbClr val="5656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altLang="de-DE" dirty="0" smtClean="0"/>
              <a:t>Data </a:t>
            </a:r>
            <a:r>
              <a:rPr lang="de-AT" altLang="de-DE" dirty="0" err="1" smtClean="0"/>
              <a:t>and</a:t>
            </a:r>
            <a:r>
              <a:rPr lang="de-AT" altLang="de-DE" dirty="0" smtClean="0"/>
              <a:t> model </a:t>
            </a:r>
            <a:r>
              <a:rPr lang="de-AT" altLang="de-DE" dirty="0" err="1" smtClean="0"/>
              <a:t>structure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3F68-2D23-493F-8EEC-CB00CC3C6D5A}" type="datetime1">
              <a:rPr lang="de-AT" smtClean="0"/>
              <a:pPr/>
              <a:t>24.05.2017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BF8-DB07-4AEC-9441-BA28BA236686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14" name="Rechteck 13"/>
          <p:cNvSpPr/>
          <p:nvPr/>
        </p:nvSpPr>
        <p:spPr>
          <a:xfrm flipH="1">
            <a:off x="6259236" y="4264963"/>
            <a:ext cx="45719" cy="1785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" name="Gruppieren 26"/>
          <p:cNvGrpSpPr/>
          <p:nvPr/>
        </p:nvGrpSpPr>
        <p:grpSpPr>
          <a:xfrm>
            <a:off x="1547664" y="870620"/>
            <a:ext cx="6120000" cy="2753963"/>
            <a:chOff x="1547664" y="870620"/>
            <a:chExt cx="6120000" cy="2753963"/>
          </a:xfrm>
        </p:grpSpPr>
        <p:pic>
          <p:nvPicPr>
            <p:cNvPr id="149505" name="Picture 1" descr="C:\Users\privat\Desktop\efh_points_qm.png"/>
            <p:cNvPicPr>
              <a:picLocks noChangeAspect="1" noChangeArrowheads="1"/>
            </p:cNvPicPr>
            <p:nvPr/>
          </p:nvPicPr>
          <p:blipFill>
            <a:blip r:embed="rId2" cstate="print"/>
            <a:srcRect t="27000" b="28001"/>
            <a:stretch>
              <a:fillRect/>
            </a:stretch>
          </p:blipFill>
          <p:spPr bwMode="auto">
            <a:xfrm>
              <a:off x="1547664" y="870620"/>
              <a:ext cx="6120000" cy="2753963"/>
            </a:xfrm>
            <a:prstGeom prst="rect">
              <a:avLst/>
            </a:prstGeom>
            <a:noFill/>
          </p:spPr>
        </p:pic>
        <p:sp>
          <p:nvSpPr>
            <p:cNvPr id="17" name="Textfeld 16"/>
            <p:cNvSpPr txBox="1"/>
            <p:nvPr/>
          </p:nvSpPr>
          <p:spPr>
            <a:xfrm>
              <a:off x="6588224" y="1104409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AT" sz="1200" dirty="0"/>
            </a:p>
          </p:txBody>
        </p:sp>
      </p:grpSp>
      <p:grpSp>
        <p:nvGrpSpPr>
          <p:cNvPr id="6" name="Gruppieren 28"/>
          <p:cNvGrpSpPr/>
          <p:nvPr/>
        </p:nvGrpSpPr>
        <p:grpSpPr>
          <a:xfrm>
            <a:off x="1547664" y="3464300"/>
            <a:ext cx="6120000" cy="2753962"/>
            <a:chOff x="1547664" y="3464300"/>
            <a:chExt cx="6120000" cy="2753962"/>
          </a:xfrm>
        </p:grpSpPr>
        <p:pic>
          <p:nvPicPr>
            <p:cNvPr id="149506" name="Picture 2" descr="C:\Users\privat\Desktop\etw_points_qm.png"/>
            <p:cNvPicPr>
              <a:picLocks noChangeAspect="1" noChangeArrowheads="1"/>
            </p:cNvPicPr>
            <p:nvPr/>
          </p:nvPicPr>
          <p:blipFill>
            <a:blip r:embed="rId3" cstate="print"/>
            <a:srcRect t="27000" b="28001"/>
            <a:stretch>
              <a:fillRect/>
            </a:stretch>
          </p:blipFill>
          <p:spPr bwMode="auto">
            <a:xfrm>
              <a:off x="1547664" y="3464300"/>
              <a:ext cx="6120000" cy="2753962"/>
            </a:xfrm>
            <a:prstGeom prst="rect">
              <a:avLst/>
            </a:prstGeom>
            <a:noFill/>
          </p:spPr>
        </p:pic>
        <p:sp>
          <p:nvSpPr>
            <p:cNvPr id="28" name="Textfeld 27"/>
            <p:cNvSpPr txBox="1"/>
            <p:nvPr/>
          </p:nvSpPr>
          <p:spPr>
            <a:xfrm>
              <a:off x="6588224" y="3728065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AT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C05823130CF5B4690D52980F2A6FBE9" ma:contentTypeVersion="2" ma:contentTypeDescription="Ein neues Dokument erstellen." ma:contentTypeScope="" ma:versionID="9e89a9c56544c08911830f4cb7bd5511">
  <xsd:schema xmlns:xsd="http://www.w3.org/2001/XMLSchema" xmlns:xs="http://www.w3.org/2001/XMLSchema" xmlns:p="http://schemas.microsoft.com/office/2006/metadata/properties" xmlns:ns2="8b0e88ce-6519-48e8-bc04-9f4ee0da3fd2" targetNamespace="http://schemas.microsoft.com/office/2006/metadata/properties" ma:root="true" ma:fieldsID="f3ec1d745f835a5199944ceaadf423af" ns2:_="">
    <xsd:import namespace="8b0e88ce-6519-48e8-bc04-9f4ee0da3f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0e88ce-6519-48e8-bc04-9f4ee0da3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DF9C2C-94C6-4D26-92E0-981C20DBEF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A0059B-2331-4963-80CA-C03B1EE24A85}">
  <ds:schemaRefs>
    <ds:schemaRef ds:uri="8b0e88ce-6519-48e8-bc04-9f4ee0da3fd2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3EAF70B-0219-4283-8E83-7B58EDCAA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0e88ce-6519-48e8-bc04-9f4ee0da3f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1542</Words>
  <Application>Microsoft Office PowerPoint</Application>
  <PresentationFormat>Bildschirmpräsentation (4:3)</PresentationFormat>
  <Paragraphs>428</Paragraphs>
  <Slides>34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6" baseType="lpstr">
      <vt:lpstr>Larissa-Design</vt:lpstr>
      <vt:lpstr>Formel</vt:lpstr>
      <vt:lpstr>Data driven enhancement of real estate appraisal methods 24th ERES Congress Delft, 28 June – 1 July 2017</vt:lpstr>
      <vt:lpstr>Content</vt:lpstr>
      <vt:lpstr>The Sales Comparison Approach in Austria</vt:lpstr>
      <vt:lpstr>Method</vt:lpstr>
      <vt:lpstr>Method</vt:lpstr>
      <vt:lpstr>Method</vt:lpstr>
      <vt:lpstr>Method</vt:lpstr>
      <vt:lpstr>Data and model structure</vt:lpstr>
      <vt:lpstr>Data and model structure</vt:lpstr>
      <vt:lpstr>Statistical quality adjustment</vt:lpstr>
      <vt:lpstr>Statistical quality adjustment</vt:lpstr>
      <vt:lpstr>Statistical quality adjustment</vt:lpstr>
      <vt:lpstr>Statistical quality adjustment</vt:lpstr>
      <vt:lpstr>Statistical quality adjustment</vt:lpstr>
      <vt:lpstr>Consideration of distance</vt:lpstr>
      <vt:lpstr>Spatial Weight Matrix &amp; Parameter</vt:lpstr>
      <vt:lpstr>Spatial Weight Matrix &amp; Parameter</vt:lpstr>
      <vt:lpstr>Spatial Weight Matrix &amp; Parameter</vt:lpstr>
      <vt:lpstr>Spatial Weight Matrix &amp; Parameter</vt:lpstr>
      <vt:lpstr>Spatial Weight Matrix &amp; Parameter</vt:lpstr>
      <vt:lpstr>Simulation Single Family Homes</vt:lpstr>
      <vt:lpstr>Simulation Apartments</vt:lpstr>
      <vt:lpstr>Further Improvement : Transaction discounts</vt:lpstr>
      <vt:lpstr>Further Improvement : Transaction discounts</vt:lpstr>
      <vt:lpstr>PowerPoint-Präsentation</vt:lpstr>
      <vt:lpstr>Ableitung der optimalen Anzahl an Vergleichsobjekten</vt:lpstr>
      <vt:lpstr>Ableitung der optimalen Anzahl an Vergleichsobjekten</vt:lpstr>
      <vt:lpstr>Ableitung der optimalen Anzahl an Vergleichsobjekten</vt:lpstr>
      <vt:lpstr>Ableitung der optimalen Anzahl an Vergleichsobjekten</vt:lpstr>
      <vt:lpstr>Ableitung der optimalen Anzahl an Vergleichsobjekten</vt:lpstr>
      <vt:lpstr>Ableitung der optimalen Anzahl an Vergleichsobjekten</vt:lpstr>
      <vt:lpstr>Ableitung der optimalen Anzahl an Vergleichsobjekten</vt:lpstr>
      <vt:lpstr>Ableitung der optimalen Anzahl an Vergleichsobjekten</vt:lpstr>
      <vt:lpstr>Ableitung der optimalen Anzahl an Vergleichsobjekten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Ronald Weberndorfer</dc:creator>
  <cp:lastModifiedBy>Wolfgang Feilmayr</cp:lastModifiedBy>
  <cp:revision>744</cp:revision>
  <dcterms:created xsi:type="dcterms:W3CDTF">2016-05-02T09:05:39Z</dcterms:created>
  <dcterms:modified xsi:type="dcterms:W3CDTF">2017-05-24T10:14:30Z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0x0101009C05823130CF5B4690D52980F2A6FBE9</vt:lpwstr>
  </property>
</Properties>
</file>